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8" r:id="rId6"/>
    <p:sldId id="261" r:id="rId7"/>
    <p:sldId id="263" r:id="rId8"/>
    <p:sldId id="264" r:id="rId9"/>
    <p:sldId id="265" r:id="rId10"/>
    <p:sldId id="266" r:id="rId11"/>
    <p:sldId id="270" r:id="rId12"/>
    <p:sldId id="267" r:id="rId13"/>
    <p:sldId id="269" r:id="rId14"/>
    <p:sldId id="271" r:id="rId15"/>
    <p:sldId id="273" r:id="rId16"/>
    <p:sldId id="274" r:id="rId17"/>
    <p:sldId id="275" r:id="rId18"/>
    <p:sldId id="272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78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613346-16F3-4608-B47D-F0187088B0AB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/>
      <dgm:spPr/>
    </dgm:pt>
    <dgm:pt modelId="{002B5B46-F426-4061-BCD5-7A26588E288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latin typeface="Arial Black" pitchFamily="34" charset="0"/>
            </a:rPr>
            <a:t>Вирусы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(по составу)</a:t>
          </a:r>
        </a:p>
      </dgm:t>
    </dgm:pt>
    <dgm:pt modelId="{360D5CFF-EE18-4092-AB3F-515BAD9BA693}" type="parTrans" cxnId="{0F773400-6673-4508-A5B8-B792F0A68BAB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28747A7B-492C-4ACA-86AC-222021A7ADA0}" type="sibTrans" cxnId="{0F773400-6673-4508-A5B8-B792F0A68BAB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A0AE25E6-6D2E-4D4B-9E4E-578396329F0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ДНК –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содержащие</a:t>
          </a:r>
        </a:p>
      </dgm:t>
    </dgm:pt>
    <dgm:pt modelId="{D1D818E8-8134-459A-B610-D5D9C739F584}" type="parTrans" cxnId="{2D43815C-3E81-4713-A6CA-CC9B1E5944E0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9BFCCDC9-3C5C-44EB-ABD5-B85F1885C962}" type="sibTrans" cxnId="{2D43815C-3E81-4713-A6CA-CC9B1E5944E0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99EEBB6C-3D3D-4DCF-AB22-ABE012B6C48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Оспа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герпес</a:t>
          </a:r>
        </a:p>
      </dgm:t>
    </dgm:pt>
    <dgm:pt modelId="{29B78FD8-D47D-470C-AB77-BE4A55283EF0}" type="parTrans" cxnId="{95EC9A79-E67F-4A5A-AF18-7AD00AF7AACC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4E2D4DF1-F581-478A-B49E-D65679A255DF}" type="sibTrans" cxnId="{95EC9A79-E67F-4A5A-AF18-7AD00AF7AACC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CB75C5CE-4230-441D-84CD-02BDE9F2E69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РНК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 содержащие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err="1" smtClean="0">
              <a:ln/>
              <a:effectLst/>
              <a:latin typeface="Arial Black" pitchFamily="34" charset="0"/>
            </a:rPr>
            <a:t>ретровирусы</a:t>
          </a:r>
          <a:endParaRPr kumimoji="0" lang="ru-RU" sz="1800" b="0" i="0" u="none" strike="noStrike" cap="none" normalizeH="0" baseline="0" dirty="0" smtClean="0">
            <a:ln/>
            <a:effectLst/>
            <a:latin typeface="Arial Black" pitchFamily="34" charset="0"/>
          </a:endParaRPr>
        </a:p>
      </dgm:t>
    </dgm:pt>
    <dgm:pt modelId="{EEE01765-1358-4A79-81DB-DD0A3AC74297}" type="parTrans" cxnId="{5830AAB4-7270-4A23-9D6D-CA4FB794555A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0144BC3F-F432-443E-A854-ED5D63978747}" type="sibTrans" cxnId="{5830AAB4-7270-4A23-9D6D-CA4FB794555A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3BC81252-A510-49E1-9711-8A170CE245E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Грипп, краснуха, бешенство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ВИЧ, </a:t>
          </a:r>
          <a:r>
            <a:rPr kumimoji="0" lang="ru-RU" sz="1800" b="0" i="0" u="none" strike="noStrike" cap="none" normalizeH="0" baseline="0" dirty="0" err="1" smtClean="0">
              <a:ln/>
              <a:effectLst/>
              <a:latin typeface="Arial Black" pitchFamily="34" charset="0"/>
            </a:rPr>
            <a:t>атипичная</a:t>
          </a:r>
          <a:r>
            <a:rPr kumimoji="0" lang="ru-RU" sz="1800" b="0" i="0" u="none" strike="noStrike" cap="none" normalizeH="0" baseline="0" dirty="0" smtClean="0">
              <a:ln/>
              <a:effectLst/>
              <a:latin typeface="Arial Black" pitchFamily="34" charset="0"/>
            </a:rPr>
            <a:t> пневмония</a:t>
          </a:r>
        </a:p>
      </dgm:t>
    </dgm:pt>
    <dgm:pt modelId="{680796E5-1549-42D2-8D2D-BB3D6256BB7C}" type="parTrans" cxnId="{DC87C528-120C-4707-B0D5-F5A93794F32F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AE41DE60-E14F-43FC-A643-E5976D84E013}" type="sibTrans" cxnId="{DC87C528-120C-4707-B0D5-F5A93794F32F}">
      <dgm:prSet/>
      <dgm:spPr/>
      <dgm:t>
        <a:bodyPr/>
        <a:lstStyle/>
        <a:p>
          <a:endParaRPr lang="ru-RU" sz="1800">
            <a:solidFill>
              <a:srgbClr val="002060"/>
            </a:solidFill>
            <a:latin typeface="Arial Black" pitchFamily="34" charset="0"/>
          </a:endParaRPr>
        </a:p>
      </dgm:t>
    </dgm:pt>
    <dgm:pt modelId="{D769EDCE-696E-4945-99E2-24EA6587E27C}" type="pres">
      <dgm:prSet presAssocID="{8F613346-16F3-4608-B47D-F0187088B0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D1ABDED-B842-4AF4-ADD6-FED45F31596A}" type="pres">
      <dgm:prSet presAssocID="{002B5B46-F426-4061-BCD5-7A26588E2886}" presName="hierRoot1" presStyleCnt="0">
        <dgm:presLayoutVars>
          <dgm:hierBranch/>
        </dgm:presLayoutVars>
      </dgm:prSet>
      <dgm:spPr/>
    </dgm:pt>
    <dgm:pt modelId="{F7FD5985-EA14-4608-A279-6C79C0293E77}" type="pres">
      <dgm:prSet presAssocID="{002B5B46-F426-4061-BCD5-7A26588E2886}" presName="rootComposite1" presStyleCnt="0"/>
      <dgm:spPr/>
    </dgm:pt>
    <dgm:pt modelId="{C80D133E-D51B-4036-8457-7A2E34FFE23C}" type="pres">
      <dgm:prSet presAssocID="{002B5B46-F426-4061-BCD5-7A26588E288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AA87B5-912D-43F7-9C2B-E3638F764E2D}" type="pres">
      <dgm:prSet presAssocID="{002B5B46-F426-4061-BCD5-7A26588E288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FE44488-7F66-41B0-861C-60FB33725884}" type="pres">
      <dgm:prSet presAssocID="{002B5B46-F426-4061-BCD5-7A26588E2886}" presName="hierChild2" presStyleCnt="0"/>
      <dgm:spPr/>
    </dgm:pt>
    <dgm:pt modelId="{C8D88882-6EC9-4B7E-829D-CBA61108C3C6}" type="pres">
      <dgm:prSet presAssocID="{D1D818E8-8134-459A-B610-D5D9C739F584}" presName="Name35" presStyleLbl="parChTrans1D2" presStyleIdx="0" presStyleCnt="2"/>
      <dgm:spPr/>
      <dgm:t>
        <a:bodyPr/>
        <a:lstStyle/>
        <a:p>
          <a:endParaRPr lang="ru-RU"/>
        </a:p>
      </dgm:t>
    </dgm:pt>
    <dgm:pt modelId="{D78D5639-C392-48EA-B424-2B5E0FD19EBD}" type="pres">
      <dgm:prSet presAssocID="{A0AE25E6-6D2E-4D4B-9E4E-578396329F02}" presName="hierRoot2" presStyleCnt="0">
        <dgm:presLayoutVars>
          <dgm:hierBranch/>
        </dgm:presLayoutVars>
      </dgm:prSet>
      <dgm:spPr/>
    </dgm:pt>
    <dgm:pt modelId="{AF91B11C-430D-4263-8E46-859894011317}" type="pres">
      <dgm:prSet presAssocID="{A0AE25E6-6D2E-4D4B-9E4E-578396329F02}" presName="rootComposite" presStyleCnt="0"/>
      <dgm:spPr/>
    </dgm:pt>
    <dgm:pt modelId="{B5D04604-25A6-4CA0-A782-B13747FAA9A3}" type="pres">
      <dgm:prSet presAssocID="{A0AE25E6-6D2E-4D4B-9E4E-578396329F0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C72D4-F746-4650-BFCB-8FA98186DB7F}" type="pres">
      <dgm:prSet presAssocID="{A0AE25E6-6D2E-4D4B-9E4E-578396329F02}" presName="rootConnector" presStyleLbl="node2" presStyleIdx="0" presStyleCnt="2"/>
      <dgm:spPr/>
      <dgm:t>
        <a:bodyPr/>
        <a:lstStyle/>
        <a:p>
          <a:endParaRPr lang="ru-RU"/>
        </a:p>
      </dgm:t>
    </dgm:pt>
    <dgm:pt modelId="{4B3B93F4-2123-4FEB-8B1B-F9AA5B26A5A8}" type="pres">
      <dgm:prSet presAssocID="{A0AE25E6-6D2E-4D4B-9E4E-578396329F02}" presName="hierChild4" presStyleCnt="0"/>
      <dgm:spPr/>
    </dgm:pt>
    <dgm:pt modelId="{EC96C5CA-A462-4F60-B1C9-C57DAD5D8409}" type="pres">
      <dgm:prSet presAssocID="{29B78FD8-D47D-470C-AB77-BE4A55283EF0}" presName="Name35" presStyleLbl="parChTrans1D3" presStyleIdx="0" presStyleCnt="2"/>
      <dgm:spPr/>
      <dgm:t>
        <a:bodyPr/>
        <a:lstStyle/>
        <a:p>
          <a:endParaRPr lang="ru-RU"/>
        </a:p>
      </dgm:t>
    </dgm:pt>
    <dgm:pt modelId="{4BFFFC81-7006-4988-89C2-1FDC12DA2A80}" type="pres">
      <dgm:prSet presAssocID="{99EEBB6C-3D3D-4DCF-AB22-ABE012B6C487}" presName="hierRoot2" presStyleCnt="0">
        <dgm:presLayoutVars>
          <dgm:hierBranch val="r"/>
        </dgm:presLayoutVars>
      </dgm:prSet>
      <dgm:spPr/>
    </dgm:pt>
    <dgm:pt modelId="{3443FC86-AB2F-4C50-A8C0-8BEC411CE7B2}" type="pres">
      <dgm:prSet presAssocID="{99EEBB6C-3D3D-4DCF-AB22-ABE012B6C487}" presName="rootComposite" presStyleCnt="0"/>
      <dgm:spPr/>
    </dgm:pt>
    <dgm:pt modelId="{8921D7B6-402B-4B73-9F1B-AAA374DCC48C}" type="pres">
      <dgm:prSet presAssocID="{99EEBB6C-3D3D-4DCF-AB22-ABE012B6C487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1982D3-9C1A-430F-B038-F840A7A4C168}" type="pres">
      <dgm:prSet presAssocID="{99EEBB6C-3D3D-4DCF-AB22-ABE012B6C487}" presName="rootConnector" presStyleLbl="node3" presStyleIdx="0" presStyleCnt="2"/>
      <dgm:spPr/>
      <dgm:t>
        <a:bodyPr/>
        <a:lstStyle/>
        <a:p>
          <a:endParaRPr lang="ru-RU"/>
        </a:p>
      </dgm:t>
    </dgm:pt>
    <dgm:pt modelId="{EAB23DB8-322B-45F8-B23E-0708A24B0C7C}" type="pres">
      <dgm:prSet presAssocID="{99EEBB6C-3D3D-4DCF-AB22-ABE012B6C487}" presName="hierChild4" presStyleCnt="0"/>
      <dgm:spPr/>
    </dgm:pt>
    <dgm:pt modelId="{5373EFF0-8C27-46ED-B1C6-EDEC461043F1}" type="pres">
      <dgm:prSet presAssocID="{99EEBB6C-3D3D-4DCF-AB22-ABE012B6C487}" presName="hierChild5" presStyleCnt="0"/>
      <dgm:spPr/>
    </dgm:pt>
    <dgm:pt modelId="{D04DBB6B-5CA4-46AD-AC37-07FEC8675A24}" type="pres">
      <dgm:prSet presAssocID="{A0AE25E6-6D2E-4D4B-9E4E-578396329F02}" presName="hierChild5" presStyleCnt="0"/>
      <dgm:spPr/>
    </dgm:pt>
    <dgm:pt modelId="{B2DF0D8D-986C-4414-8EE3-0DCFBDBCF961}" type="pres">
      <dgm:prSet presAssocID="{EEE01765-1358-4A79-81DB-DD0A3AC74297}" presName="Name35" presStyleLbl="parChTrans1D2" presStyleIdx="1" presStyleCnt="2"/>
      <dgm:spPr/>
      <dgm:t>
        <a:bodyPr/>
        <a:lstStyle/>
        <a:p>
          <a:endParaRPr lang="ru-RU"/>
        </a:p>
      </dgm:t>
    </dgm:pt>
    <dgm:pt modelId="{5180C2CE-A469-467B-87FA-42E713C4FCF5}" type="pres">
      <dgm:prSet presAssocID="{CB75C5CE-4230-441D-84CD-02BDE9F2E69D}" presName="hierRoot2" presStyleCnt="0">
        <dgm:presLayoutVars>
          <dgm:hierBranch/>
        </dgm:presLayoutVars>
      </dgm:prSet>
      <dgm:spPr/>
    </dgm:pt>
    <dgm:pt modelId="{B293A64D-EFFE-4CD1-9692-EDD20F3EF529}" type="pres">
      <dgm:prSet presAssocID="{CB75C5CE-4230-441D-84CD-02BDE9F2E69D}" presName="rootComposite" presStyleCnt="0"/>
      <dgm:spPr/>
    </dgm:pt>
    <dgm:pt modelId="{6C8C8A18-34F9-4E47-A701-A7FDABE014DC}" type="pres">
      <dgm:prSet presAssocID="{CB75C5CE-4230-441D-84CD-02BDE9F2E69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194FF8-7630-434F-918A-9BDFA333424B}" type="pres">
      <dgm:prSet presAssocID="{CB75C5CE-4230-441D-84CD-02BDE9F2E69D}" presName="rootConnector" presStyleLbl="node2" presStyleIdx="1" presStyleCnt="2"/>
      <dgm:spPr/>
      <dgm:t>
        <a:bodyPr/>
        <a:lstStyle/>
        <a:p>
          <a:endParaRPr lang="ru-RU"/>
        </a:p>
      </dgm:t>
    </dgm:pt>
    <dgm:pt modelId="{656963B3-F8BB-4B5B-A5FE-FA0DA1522C0B}" type="pres">
      <dgm:prSet presAssocID="{CB75C5CE-4230-441D-84CD-02BDE9F2E69D}" presName="hierChild4" presStyleCnt="0"/>
      <dgm:spPr/>
    </dgm:pt>
    <dgm:pt modelId="{4F26590E-79A3-4CC9-B475-8D67B2A49987}" type="pres">
      <dgm:prSet presAssocID="{680796E5-1549-42D2-8D2D-BB3D6256BB7C}" presName="Name35" presStyleLbl="parChTrans1D3" presStyleIdx="1" presStyleCnt="2"/>
      <dgm:spPr/>
      <dgm:t>
        <a:bodyPr/>
        <a:lstStyle/>
        <a:p>
          <a:endParaRPr lang="ru-RU"/>
        </a:p>
      </dgm:t>
    </dgm:pt>
    <dgm:pt modelId="{1F96DAC9-996E-4538-A31A-CEA0F0C27833}" type="pres">
      <dgm:prSet presAssocID="{3BC81252-A510-49E1-9711-8A170CE245E3}" presName="hierRoot2" presStyleCnt="0">
        <dgm:presLayoutVars>
          <dgm:hierBranch val="r"/>
        </dgm:presLayoutVars>
      </dgm:prSet>
      <dgm:spPr/>
    </dgm:pt>
    <dgm:pt modelId="{82F06311-20BB-4B45-8C03-9535C53025B9}" type="pres">
      <dgm:prSet presAssocID="{3BC81252-A510-49E1-9711-8A170CE245E3}" presName="rootComposite" presStyleCnt="0"/>
      <dgm:spPr/>
    </dgm:pt>
    <dgm:pt modelId="{B70B9B2F-FFEC-4442-BAE3-7C68ED21D335}" type="pres">
      <dgm:prSet presAssocID="{3BC81252-A510-49E1-9711-8A170CE245E3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DFA2A-6A94-44AF-9600-29806605BE88}" type="pres">
      <dgm:prSet presAssocID="{3BC81252-A510-49E1-9711-8A170CE245E3}" presName="rootConnector" presStyleLbl="node3" presStyleIdx="1" presStyleCnt="2"/>
      <dgm:spPr/>
      <dgm:t>
        <a:bodyPr/>
        <a:lstStyle/>
        <a:p>
          <a:endParaRPr lang="ru-RU"/>
        </a:p>
      </dgm:t>
    </dgm:pt>
    <dgm:pt modelId="{71DFB440-D988-4CD6-9FEE-2F4BE521842B}" type="pres">
      <dgm:prSet presAssocID="{3BC81252-A510-49E1-9711-8A170CE245E3}" presName="hierChild4" presStyleCnt="0"/>
      <dgm:spPr/>
    </dgm:pt>
    <dgm:pt modelId="{D64AB942-D7D5-4C4A-AD47-2D33E5C64BD0}" type="pres">
      <dgm:prSet presAssocID="{3BC81252-A510-49E1-9711-8A170CE245E3}" presName="hierChild5" presStyleCnt="0"/>
      <dgm:spPr/>
    </dgm:pt>
    <dgm:pt modelId="{C75DADA3-BDE3-4446-9074-3BB55F711902}" type="pres">
      <dgm:prSet presAssocID="{CB75C5CE-4230-441D-84CD-02BDE9F2E69D}" presName="hierChild5" presStyleCnt="0"/>
      <dgm:spPr/>
    </dgm:pt>
    <dgm:pt modelId="{51A9E3B8-36BA-42D1-BEFE-025CEB29357A}" type="pres">
      <dgm:prSet presAssocID="{002B5B46-F426-4061-BCD5-7A26588E2886}" presName="hierChild3" presStyleCnt="0"/>
      <dgm:spPr/>
    </dgm:pt>
  </dgm:ptLst>
  <dgm:cxnLst>
    <dgm:cxn modelId="{4DC01A6D-9E8C-4381-9761-82C5EE3B6126}" type="presOf" srcId="{002B5B46-F426-4061-BCD5-7A26588E2886}" destId="{C80D133E-D51B-4036-8457-7A2E34FFE23C}" srcOrd="0" destOrd="0" presId="urn:microsoft.com/office/officeart/2005/8/layout/orgChart1"/>
    <dgm:cxn modelId="{347170B8-8BE6-43CA-827E-329158BD1538}" type="presOf" srcId="{8F613346-16F3-4608-B47D-F0187088B0AB}" destId="{D769EDCE-696E-4945-99E2-24EA6587E27C}" srcOrd="0" destOrd="0" presId="urn:microsoft.com/office/officeart/2005/8/layout/orgChart1"/>
    <dgm:cxn modelId="{F15C42B7-5737-48D0-8AA8-C723BDDDE82B}" type="presOf" srcId="{3BC81252-A510-49E1-9711-8A170CE245E3}" destId="{B70B9B2F-FFEC-4442-BAE3-7C68ED21D335}" srcOrd="0" destOrd="0" presId="urn:microsoft.com/office/officeart/2005/8/layout/orgChart1"/>
    <dgm:cxn modelId="{DC87C528-120C-4707-B0D5-F5A93794F32F}" srcId="{CB75C5CE-4230-441D-84CD-02BDE9F2E69D}" destId="{3BC81252-A510-49E1-9711-8A170CE245E3}" srcOrd="0" destOrd="0" parTransId="{680796E5-1549-42D2-8D2D-BB3D6256BB7C}" sibTransId="{AE41DE60-E14F-43FC-A643-E5976D84E013}"/>
    <dgm:cxn modelId="{2D43815C-3E81-4713-A6CA-CC9B1E5944E0}" srcId="{002B5B46-F426-4061-BCD5-7A26588E2886}" destId="{A0AE25E6-6D2E-4D4B-9E4E-578396329F02}" srcOrd="0" destOrd="0" parTransId="{D1D818E8-8134-459A-B610-D5D9C739F584}" sibTransId="{9BFCCDC9-3C5C-44EB-ABD5-B85F1885C962}"/>
    <dgm:cxn modelId="{D8512167-7FB2-4F30-BA52-6736B6808B9B}" type="presOf" srcId="{D1D818E8-8134-459A-B610-D5D9C739F584}" destId="{C8D88882-6EC9-4B7E-829D-CBA61108C3C6}" srcOrd="0" destOrd="0" presId="urn:microsoft.com/office/officeart/2005/8/layout/orgChart1"/>
    <dgm:cxn modelId="{68E1AE7F-E576-48E4-8B22-0943F940FF6C}" type="presOf" srcId="{680796E5-1549-42D2-8D2D-BB3D6256BB7C}" destId="{4F26590E-79A3-4CC9-B475-8D67B2A49987}" srcOrd="0" destOrd="0" presId="urn:microsoft.com/office/officeart/2005/8/layout/orgChart1"/>
    <dgm:cxn modelId="{AE2B2628-9A80-4842-9DC0-17A6DFFA9E05}" type="presOf" srcId="{99EEBB6C-3D3D-4DCF-AB22-ABE012B6C487}" destId="{B51982D3-9C1A-430F-B038-F840A7A4C168}" srcOrd="1" destOrd="0" presId="urn:microsoft.com/office/officeart/2005/8/layout/orgChart1"/>
    <dgm:cxn modelId="{0F773400-6673-4508-A5B8-B792F0A68BAB}" srcId="{8F613346-16F3-4608-B47D-F0187088B0AB}" destId="{002B5B46-F426-4061-BCD5-7A26588E2886}" srcOrd="0" destOrd="0" parTransId="{360D5CFF-EE18-4092-AB3F-515BAD9BA693}" sibTransId="{28747A7B-492C-4ACA-86AC-222021A7ADA0}"/>
    <dgm:cxn modelId="{5830AAB4-7270-4A23-9D6D-CA4FB794555A}" srcId="{002B5B46-F426-4061-BCD5-7A26588E2886}" destId="{CB75C5CE-4230-441D-84CD-02BDE9F2E69D}" srcOrd="1" destOrd="0" parTransId="{EEE01765-1358-4A79-81DB-DD0A3AC74297}" sibTransId="{0144BC3F-F432-443E-A854-ED5D63978747}"/>
    <dgm:cxn modelId="{42171A5C-E188-4772-BE69-2852049FF7D2}" type="presOf" srcId="{CB75C5CE-4230-441D-84CD-02BDE9F2E69D}" destId="{87194FF8-7630-434F-918A-9BDFA333424B}" srcOrd="1" destOrd="0" presId="urn:microsoft.com/office/officeart/2005/8/layout/orgChart1"/>
    <dgm:cxn modelId="{9FD4A069-1864-489A-B924-47641D4F8D1F}" type="presOf" srcId="{3BC81252-A510-49E1-9711-8A170CE245E3}" destId="{BEDDFA2A-6A94-44AF-9600-29806605BE88}" srcOrd="1" destOrd="0" presId="urn:microsoft.com/office/officeart/2005/8/layout/orgChart1"/>
    <dgm:cxn modelId="{3FDE5E12-CE07-4345-9ACA-BD5580B8CEA7}" type="presOf" srcId="{CB75C5CE-4230-441D-84CD-02BDE9F2E69D}" destId="{6C8C8A18-34F9-4E47-A701-A7FDABE014DC}" srcOrd="0" destOrd="0" presId="urn:microsoft.com/office/officeart/2005/8/layout/orgChart1"/>
    <dgm:cxn modelId="{95EC9A79-E67F-4A5A-AF18-7AD00AF7AACC}" srcId="{A0AE25E6-6D2E-4D4B-9E4E-578396329F02}" destId="{99EEBB6C-3D3D-4DCF-AB22-ABE012B6C487}" srcOrd="0" destOrd="0" parTransId="{29B78FD8-D47D-470C-AB77-BE4A55283EF0}" sibTransId="{4E2D4DF1-F581-478A-B49E-D65679A255DF}"/>
    <dgm:cxn modelId="{5F3A59E7-2D69-4C05-B2C8-5F10382B9335}" type="presOf" srcId="{002B5B46-F426-4061-BCD5-7A26588E2886}" destId="{B5AA87B5-912D-43F7-9C2B-E3638F764E2D}" srcOrd="1" destOrd="0" presId="urn:microsoft.com/office/officeart/2005/8/layout/orgChart1"/>
    <dgm:cxn modelId="{DEC59782-1E82-4EF5-91A4-4D38716E0501}" type="presOf" srcId="{A0AE25E6-6D2E-4D4B-9E4E-578396329F02}" destId="{98AC72D4-F746-4650-BFCB-8FA98186DB7F}" srcOrd="1" destOrd="0" presId="urn:microsoft.com/office/officeart/2005/8/layout/orgChart1"/>
    <dgm:cxn modelId="{7F76CE5A-67CE-46AA-B1AF-F94EAB04D9CD}" type="presOf" srcId="{A0AE25E6-6D2E-4D4B-9E4E-578396329F02}" destId="{B5D04604-25A6-4CA0-A782-B13747FAA9A3}" srcOrd="0" destOrd="0" presId="urn:microsoft.com/office/officeart/2005/8/layout/orgChart1"/>
    <dgm:cxn modelId="{A9B8B700-F44D-4C2E-B900-A74F8CA1F959}" type="presOf" srcId="{EEE01765-1358-4A79-81DB-DD0A3AC74297}" destId="{B2DF0D8D-986C-4414-8EE3-0DCFBDBCF961}" srcOrd="0" destOrd="0" presId="urn:microsoft.com/office/officeart/2005/8/layout/orgChart1"/>
    <dgm:cxn modelId="{CC7B0F30-1E5C-43FB-AD16-E4312405F1F0}" type="presOf" srcId="{99EEBB6C-3D3D-4DCF-AB22-ABE012B6C487}" destId="{8921D7B6-402B-4B73-9F1B-AAA374DCC48C}" srcOrd="0" destOrd="0" presId="urn:microsoft.com/office/officeart/2005/8/layout/orgChart1"/>
    <dgm:cxn modelId="{C7E1193C-14D9-447D-82F4-8A67C24771D2}" type="presOf" srcId="{29B78FD8-D47D-470C-AB77-BE4A55283EF0}" destId="{EC96C5CA-A462-4F60-B1C9-C57DAD5D8409}" srcOrd="0" destOrd="0" presId="urn:microsoft.com/office/officeart/2005/8/layout/orgChart1"/>
    <dgm:cxn modelId="{D6376BDB-DB7F-48CB-A130-41CE0F14F35C}" type="presParOf" srcId="{D769EDCE-696E-4945-99E2-24EA6587E27C}" destId="{7D1ABDED-B842-4AF4-ADD6-FED45F31596A}" srcOrd="0" destOrd="0" presId="urn:microsoft.com/office/officeart/2005/8/layout/orgChart1"/>
    <dgm:cxn modelId="{12B1F90A-73EC-4D78-9F0C-F534B3416CDE}" type="presParOf" srcId="{7D1ABDED-B842-4AF4-ADD6-FED45F31596A}" destId="{F7FD5985-EA14-4608-A279-6C79C0293E77}" srcOrd="0" destOrd="0" presId="urn:microsoft.com/office/officeart/2005/8/layout/orgChart1"/>
    <dgm:cxn modelId="{AA348DC9-528C-443C-98E1-5EB1B16AFDAB}" type="presParOf" srcId="{F7FD5985-EA14-4608-A279-6C79C0293E77}" destId="{C80D133E-D51B-4036-8457-7A2E34FFE23C}" srcOrd="0" destOrd="0" presId="urn:microsoft.com/office/officeart/2005/8/layout/orgChart1"/>
    <dgm:cxn modelId="{7BCC9410-02D4-4F04-8AA4-6948A4C56E1B}" type="presParOf" srcId="{F7FD5985-EA14-4608-A279-6C79C0293E77}" destId="{B5AA87B5-912D-43F7-9C2B-E3638F764E2D}" srcOrd="1" destOrd="0" presId="urn:microsoft.com/office/officeart/2005/8/layout/orgChart1"/>
    <dgm:cxn modelId="{8DD8BF41-768D-44CE-A25F-0524B2C6B0A8}" type="presParOf" srcId="{7D1ABDED-B842-4AF4-ADD6-FED45F31596A}" destId="{CFE44488-7F66-41B0-861C-60FB33725884}" srcOrd="1" destOrd="0" presId="urn:microsoft.com/office/officeart/2005/8/layout/orgChart1"/>
    <dgm:cxn modelId="{F19BF914-4BF2-43D9-B158-17DD325B8E02}" type="presParOf" srcId="{CFE44488-7F66-41B0-861C-60FB33725884}" destId="{C8D88882-6EC9-4B7E-829D-CBA61108C3C6}" srcOrd="0" destOrd="0" presId="urn:microsoft.com/office/officeart/2005/8/layout/orgChart1"/>
    <dgm:cxn modelId="{9C7A31B8-0424-4AAD-AB92-AAB4302F01A6}" type="presParOf" srcId="{CFE44488-7F66-41B0-861C-60FB33725884}" destId="{D78D5639-C392-48EA-B424-2B5E0FD19EBD}" srcOrd="1" destOrd="0" presId="urn:microsoft.com/office/officeart/2005/8/layout/orgChart1"/>
    <dgm:cxn modelId="{011F39AD-778C-4AB6-92FE-E722C252DBBA}" type="presParOf" srcId="{D78D5639-C392-48EA-B424-2B5E0FD19EBD}" destId="{AF91B11C-430D-4263-8E46-859894011317}" srcOrd="0" destOrd="0" presId="urn:microsoft.com/office/officeart/2005/8/layout/orgChart1"/>
    <dgm:cxn modelId="{B089C676-66FE-4419-84EE-7BDE95BABC78}" type="presParOf" srcId="{AF91B11C-430D-4263-8E46-859894011317}" destId="{B5D04604-25A6-4CA0-A782-B13747FAA9A3}" srcOrd="0" destOrd="0" presId="urn:microsoft.com/office/officeart/2005/8/layout/orgChart1"/>
    <dgm:cxn modelId="{3D2F3A4A-4B06-4859-9028-BDC14BDA2338}" type="presParOf" srcId="{AF91B11C-430D-4263-8E46-859894011317}" destId="{98AC72D4-F746-4650-BFCB-8FA98186DB7F}" srcOrd="1" destOrd="0" presId="urn:microsoft.com/office/officeart/2005/8/layout/orgChart1"/>
    <dgm:cxn modelId="{5D321096-6042-42D9-BE6E-CF855C72A2E8}" type="presParOf" srcId="{D78D5639-C392-48EA-B424-2B5E0FD19EBD}" destId="{4B3B93F4-2123-4FEB-8B1B-F9AA5B26A5A8}" srcOrd="1" destOrd="0" presId="urn:microsoft.com/office/officeart/2005/8/layout/orgChart1"/>
    <dgm:cxn modelId="{5294EAFC-CAB1-4435-AFB2-E5728FBF15F9}" type="presParOf" srcId="{4B3B93F4-2123-4FEB-8B1B-F9AA5B26A5A8}" destId="{EC96C5CA-A462-4F60-B1C9-C57DAD5D8409}" srcOrd="0" destOrd="0" presId="urn:microsoft.com/office/officeart/2005/8/layout/orgChart1"/>
    <dgm:cxn modelId="{DA406D86-79C1-4286-96DF-01459EF1B537}" type="presParOf" srcId="{4B3B93F4-2123-4FEB-8B1B-F9AA5B26A5A8}" destId="{4BFFFC81-7006-4988-89C2-1FDC12DA2A80}" srcOrd="1" destOrd="0" presId="urn:microsoft.com/office/officeart/2005/8/layout/orgChart1"/>
    <dgm:cxn modelId="{449B9C98-7740-418D-8A0C-7B051DFA27DB}" type="presParOf" srcId="{4BFFFC81-7006-4988-89C2-1FDC12DA2A80}" destId="{3443FC86-AB2F-4C50-A8C0-8BEC411CE7B2}" srcOrd="0" destOrd="0" presId="urn:microsoft.com/office/officeart/2005/8/layout/orgChart1"/>
    <dgm:cxn modelId="{9C3AEA38-BBFC-4AF1-8141-C06F81B0D4F0}" type="presParOf" srcId="{3443FC86-AB2F-4C50-A8C0-8BEC411CE7B2}" destId="{8921D7B6-402B-4B73-9F1B-AAA374DCC48C}" srcOrd="0" destOrd="0" presId="urn:microsoft.com/office/officeart/2005/8/layout/orgChart1"/>
    <dgm:cxn modelId="{6680574D-F776-4041-8CA7-D7AB892E902A}" type="presParOf" srcId="{3443FC86-AB2F-4C50-A8C0-8BEC411CE7B2}" destId="{B51982D3-9C1A-430F-B038-F840A7A4C168}" srcOrd="1" destOrd="0" presId="urn:microsoft.com/office/officeart/2005/8/layout/orgChart1"/>
    <dgm:cxn modelId="{27CF769C-EBF3-4C0E-B125-B8D21BD11E94}" type="presParOf" srcId="{4BFFFC81-7006-4988-89C2-1FDC12DA2A80}" destId="{EAB23DB8-322B-45F8-B23E-0708A24B0C7C}" srcOrd="1" destOrd="0" presId="urn:microsoft.com/office/officeart/2005/8/layout/orgChart1"/>
    <dgm:cxn modelId="{452132B0-F56B-40AA-9103-5A415AFE8CED}" type="presParOf" srcId="{4BFFFC81-7006-4988-89C2-1FDC12DA2A80}" destId="{5373EFF0-8C27-46ED-B1C6-EDEC461043F1}" srcOrd="2" destOrd="0" presId="urn:microsoft.com/office/officeart/2005/8/layout/orgChart1"/>
    <dgm:cxn modelId="{10CC0D2A-99E7-477D-8E3D-228ADBBFC236}" type="presParOf" srcId="{D78D5639-C392-48EA-B424-2B5E0FD19EBD}" destId="{D04DBB6B-5CA4-46AD-AC37-07FEC8675A24}" srcOrd="2" destOrd="0" presId="urn:microsoft.com/office/officeart/2005/8/layout/orgChart1"/>
    <dgm:cxn modelId="{64F43AEB-6A8E-44A9-B031-C053921C9FB4}" type="presParOf" srcId="{CFE44488-7F66-41B0-861C-60FB33725884}" destId="{B2DF0D8D-986C-4414-8EE3-0DCFBDBCF961}" srcOrd="2" destOrd="0" presId="urn:microsoft.com/office/officeart/2005/8/layout/orgChart1"/>
    <dgm:cxn modelId="{3D47E63F-320F-4E2C-AA84-FE007CF9D64C}" type="presParOf" srcId="{CFE44488-7F66-41B0-861C-60FB33725884}" destId="{5180C2CE-A469-467B-87FA-42E713C4FCF5}" srcOrd="3" destOrd="0" presId="urn:microsoft.com/office/officeart/2005/8/layout/orgChart1"/>
    <dgm:cxn modelId="{D771A117-CE65-448C-8D45-34799745CD03}" type="presParOf" srcId="{5180C2CE-A469-467B-87FA-42E713C4FCF5}" destId="{B293A64D-EFFE-4CD1-9692-EDD20F3EF529}" srcOrd="0" destOrd="0" presId="urn:microsoft.com/office/officeart/2005/8/layout/orgChart1"/>
    <dgm:cxn modelId="{61B31E12-209E-45E3-A025-4D80EAFDC857}" type="presParOf" srcId="{B293A64D-EFFE-4CD1-9692-EDD20F3EF529}" destId="{6C8C8A18-34F9-4E47-A701-A7FDABE014DC}" srcOrd="0" destOrd="0" presId="urn:microsoft.com/office/officeart/2005/8/layout/orgChart1"/>
    <dgm:cxn modelId="{05282821-8694-4358-B73F-DF2BBDD2D29A}" type="presParOf" srcId="{B293A64D-EFFE-4CD1-9692-EDD20F3EF529}" destId="{87194FF8-7630-434F-918A-9BDFA333424B}" srcOrd="1" destOrd="0" presId="urn:microsoft.com/office/officeart/2005/8/layout/orgChart1"/>
    <dgm:cxn modelId="{D55D7EEA-8F58-4A4E-9B16-6527C352E8D7}" type="presParOf" srcId="{5180C2CE-A469-467B-87FA-42E713C4FCF5}" destId="{656963B3-F8BB-4B5B-A5FE-FA0DA1522C0B}" srcOrd="1" destOrd="0" presId="urn:microsoft.com/office/officeart/2005/8/layout/orgChart1"/>
    <dgm:cxn modelId="{70C72D7F-5884-4F5D-A995-A0019C3EF2EE}" type="presParOf" srcId="{656963B3-F8BB-4B5B-A5FE-FA0DA1522C0B}" destId="{4F26590E-79A3-4CC9-B475-8D67B2A49987}" srcOrd="0" destOrd="0" presId="urn:microsoft.com/office/officeart/2005/8/layout/orgChart1"/>
    <dgm:cxn modelId="{99E51AEF-4229-44C4-8DCE-E9CF8082C67E}" type="presParOf" srcId="{656963B3-F8BB-4B5B-A5FE-FA0DA1522C0B}" destId="{1F96DAC9-996E-4538-A31A-CEA0F0C27833}" srcOrd="1" destOrd="0" presId="urn:microsoft.com/office/officeart/2005/8/layout/orgChart1"/>
    <dgm:cxn modelId="{206A671A-5125-45E6-8167-4942C5FA9BCB}" type="presParOf" srcId="{1F96DAC9-996E-4538-A31A-CEA0F0C27833}" destId="{82F06311-20BB-4B45-8C03-9535C53025B9}" srcOrd="0" destOrd="0" presId="urn:microsoft.com/office/officeart/2005/8/layout/orgChart1"/>
    <dgm:cxn modelId="{CCB65BD7-0DC0-41A0-A0B3-E7612155386A}" type="presParOf" srcId="{82F06311-20BB-4B45-8C03-9535C53025B9}" destId="{B70B9B2F-FFEC-4442-BAE3-7C68ED21D335}" srcOrd="0" destOrd="0" presId="urn:microsoft.com/office/officeart/2005/8/layout/orgChart1"/>
    <dgm:cxn modelId="{379C44D6-CAA4-4126-AE03-ECD3AD536E91}" type="presParOf" srcId="{82F06311-20BB-4B45-8C03-9535C53025B9}" destId="{BEDDFA2A-6A94-44AF-9600-29806605BE88}" srcOrd="1" destOrd="0" presId="urn:microsoft.com/office/officeart/2005/8/layout/orgChart1"/>
    <dgm:cxn modelId="{742AA3A1-D652-4F6F-A854-1BD8E59D888D}" type="presParOf" srcId="{1F96DAC9-996E-4538-A31A-CEA0F0C27833}" destId="{71DFB440-D988-4CD6-9FEE-2F4BE521842B}" srcOrd="1" destOrd="0" presId="urn:microsoft.com/office/officeart/2005/8/layout/orgChart1"/>
    <dgm:cxn modelId="{3EDD8165-A31F-49BF-A93C-057453848BB5}" type="presParOf" srcId="{1F96DAC9-996E-4538-A31A-CEA0F0C27833}" destId="{D64AB942-D7D5-4C4A-AD47-2D33E5C64BD0}" srcOrd="2" destOrd="0" presId="urn:microsoft.com/office/officeart/2005/8/layout/orgChart1"/>
    <dgm:cxn modelId="{D5E570E0-9375-428B-AB6B-2178DECDB028}" type="presParOf" srcId="{5180C2CE-A469-467B-87FA-42E713C4FCF5}" destId="{C75DADA3-BDE3-4446-9074-3BB55F711902}" srcOrd="2" destOrd="0" presId="urn:microsoft.com/office/officeart/2005/8/layout/orgChart1"/>
    <dgm:cxn modelId="{82D8A129-4A92-4964-9ED3-629E7E9B1447}" type="presParOf" srcId="{7D1ABDED-B842-4AF4-ADD6-FED45F31596A}" destId="{51A9E3B8-36BA-42D1-BEFE-025CEB29357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26590E-79A3-4CC9-B475-8D67B2A49987}">
      <dsp:nvSpPr>
        <dsp:cNvPr id="0" name=""/>
        <dsp:cNvSpPr/>
      </dsp:nvSpPr>
      <dsp:spPr>
        <a:xfrm>
          <a:off x="4523752" y="2925833"/>
          <a:ext cx="91440" cy="5074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4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DF0D8D-986C-4414-8EE3-0DCFBDBCF961}">
      <dsp:nvSpPr>
        <dsp:cNvPr id="0" name=""/>
        <dsp:cNvSpPr/>
      </dsp:nvSpPr>
      <dsp:spPr>
        <a:xfrm>
          <a:off x="3107552" y="1210193"/>
          <a:ext cx="1461919" cy="507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721"/>
              </a:lnTo>
              <a:lnTo>
                <a:pt x="1461919" y="253721"/>
              </a:lnTo>
              <a:lnTo>
                <a:pt x="1461919" y="50744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6C5CA-A462-4F60-B1C9-C57DAD5D8409}">
      <dsp:nvSpPr>
        <dsp:cNvPr id="0" name=""/>
        <dsp:cNvSpPr/>
      </dsp:nvSpPr>
      <dsp:spPr>
        <a:xfrm>
          <a:off x="1599913" y="2925833"/>
          <a:ext cx="91440" cy="5074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4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88882-6EC9-4B7E-829D-CBA61108C3C6}">
      <dsp:nvSpPr>
        <dsp:cNvPr id="0" name=""/>
        <dsp:cNvSpPr/>
      </dsp:nvSpPr>
      <dsp:spPr>
        <a:xfrm>
          <a:off x="1645633" y="1210193"/>
          <a:ext cx="1461919" cy="507443"/>
        </a:xfrm>
        <a:custGeom>
          <a:avLst/>
          <a:gdLst/>
          <a:ahLst/>
          <a:cxnLst/>
          <a:rect l="0" t="0" r="0" b="0"/>
          <a:pathLst>
            <a:path>
              <a:moveTo>
                <a:pt x="1461919" y="0"/>
              </a:moveTo>
              <a:lnTo>
                <a:pt x="1461919" y="253721"/>
              </a:lnTo>
              <a:lnTo>
                <a:pt x="0" y="253721"/>
              </a:lnTo>
              <a:lnTo>
                <a:pt x="0" y="50744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D133E-D51B-4036-8457-7A2E34FFE23C}">
      <dsp:nvSpPr>
        <dsp:cNvPr id="0" name=""/>
        <dsp:cNvSpPr/>
      </dsp:nvSpPr>
      <dsp:spPr>
        <a:xfrm>
          <a:off x="1899355" y="1995"/>
          <a:ext cx="2416395" cy="120819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latin typeface="Arial Black" pitchFamily="34" charset="0"/>
            </a:rPr>
            <a:t>Вирусы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(по составу)</a:t>
          </a:r>
        </a:p>
      </dsp:txBody>
      <dsp:txXfrm>
        <a:off x="1899355" y="1995"/>
        <a:ext cx="2416395" cy="1208197"/>
      </dsp:txXfrm>
    </dsp:sp>
    <dsp:sp modelId="{B5D04604-25A6-4CA0-A782-B13747FAA9A3}">
      <dsp:nvSpPr>
        <dsp:cNvPr id="0" name=""/>
        <dsp:cNvSpPr/>
      </dsp:nvSpPr>
      <dsp:spPr>
        <a:xfrm>
          <a:off x="437435" y="1717636"/>
          <a:ext cx="2416395" cy="120819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ДНК –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содержащие</a:t>
          </a:r>
        </a:p>
      </dsp:txBody>
      <dsp:txXfrm>
        <a:off x="437435" y="1717636"/>
        <a:ext cx="2416395" cy="1208197"/>
      </dsp:txXfrm>
    </dsp:sp>
    <dsp:sp modelId="{8921D7B6-402B-4B73-9F1B-AAA374DCC48C}">
      <dsp:nvSpPr>
        <dsp:cNvPr id="0" name=""/>
        <dsp:cNvSpPr/>
      </dsp:nvSpPr>
      <dsp:spPr>
        <a:xfrm>
          <a:off x="437435" y="3433276"/>
          <a:ext cx="2416395" cy="120819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Оспа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герпес</a:t>
          </a:r>
        </a:p>
      </dsp:txBody>
      <dsp:txXfrm>
        <a:off x="437435" y="3433276"/>
        <a:ext cx="2416395" cy="1208197"/>
      </dsp:txXfrm>
    </dsp:sp>
    <dsp:sp modelId="{6C8C8A18-34F9-4E47-A701-A7FDABE014DC}">
      <dsp:nvSpPr>
        <dsp:cNvPr id="0" name=""/>
        <dsp:cNvSpPr/>
      </dsp:nvSpPr>
      <dsp:spPr>
        <a:xfrm>
          <a:off x="3361274" y="1717636"/>
          <a:ext cx="2416395" cy="120819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РНК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 содержащие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err="1" smtClean="0">
              <a:ln/>
              <a:effectLst/>
              <a:latin typeface="Arial Black" pitchFamily="34" charset="0"/>
            </a:rPr>
            <a:t>ретровирусы</a:t>
          </a:r>
          <a:endParaRPr kumimoji="0" lang="ru-RU" sz="1800" b="0" i="0" u="none" strike="noStrike" kern="1200" cap="none" normalizeH="0" baseline="0" dirty="0" smtClean="0">
            <a:ln/>
            <a:effectLst/>
            <a:latin typeface="Arial Black" pitchFamily="34" charset="0"/>
          </a:endParaRPr>
        </a:p>
      </dsp:txBody>
      <dsp:txXfrm>
        <a:off x="3361274" y="1717636"/>
        <a:ext cx="2416395" cy="1208197"/>
      </dsp:txXfrm>
    </dsp:sp>
    <dsp:sp modelId="{B70B9B2F-FFEC-4442-BAE3-7C68ED21D335}">
      <dsp:nvSpPr>
        <dsp:cNvPr id="0" name=""/>
        <dsp:cNvSpPr/>
      </dsp:nvSpPr>
      <dsp:spPr>
        <a:xfrm>
          <a:off x="3361274" y="3433276"/>
          <a:ext cx="2416395" cy="120819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Грипп, краснуха, бешенство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ВИЧ, </a:t>
          </a:r>
          <a:r>
            <a:rPr kumimoji="0" lang="ru-RU" sz="1800" b="0" i="0" u="none" strike="noStrike" kern="1200" cap="none" normalizeH="0" baseline="0" dirty="0" err="1" smtClean="0">
              <a:ln/>
              <a:effectLst/>
              <a:latin typeface="Arial Black" pitchFamily="34" charset="0"/>
            </a:rPr>
            <a:t>атипичная</a:t>
          </a:r>
          <a:r>
            <a:rPr kumimoji="0" lang="ru-RU" sz="1800" b="0" i="0" u="none" strike="noStrike" kern="1200" cap="none" normalizeH="0" baseline="0" dirty="0" smtClean="0">
              <a:ln/>
              <a:effectLst/>
              <a:latin typeface="Arial Black" pitchFamily="34" charset="0"/>
            </a:rPr>
            <a:t> пневмония</a:t>
          </a:r>
        </a:p>
      </dsp:txBody>
      <dsp:txXfrm>
        <a:off x="3361274" y="3433276"/>
        <a:ext cx="2416395" cy="1208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B7897-263E-4D84-9555-AD997AE4CB64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E35CB-6F09-4567-AC3C-484D6FC420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2976" y="357166"/>
            <a:ext cx="7000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Проверка домашнего задания:</a:t>
            </a:r>
          </a:p>
          <a:p>
            <a:pPr algn="ctr"/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д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айте ответ на предложенный вопрос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4282" y="1285860"/>
            <a:ext cx="892971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spc="150" normalizeH="0" baseline="0" dirty="0" smtClean="0">
                <a:ln w="11430"/>
                <a:solidFill>
                  <a:srgbClr val="8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Чем живое отличается от неживого?</a:t>
            </a:r>
            <a:endParaRPr kumimoji="0" lang="ru-RU" sz="2400" b="1" i="0" u="none" strike="noStrike" spc="150" normalizeH="0" baseline="0" dirty="0" smtClean="0">
              <a:ln w="11430"/>
              <a:solidFill>
                <a:srgbClr val="800000"/>
              </a:solidFill>
              <a:latin typeface="Arial Black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spc="150" normalizeH="0" baseline="0" dirty="0" smtClean="0">
                <a:ln w="11430"/>
                <a:solidFill>
                  <a:srgbClr val="8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Какими свойствами обладают живые организмы? </a:t>
            </a:r>
            <a:endParaRPr kumimoji="0" lang="ru-RU" sz="2400" b="1" i="0" u="none" strike="noStrike" spc="150" normalizeH="0" baseline="0" dirty="0" smtClean="0">
              <a:ln w="11430"/>
              <a:solidFill>
                <a:srgbClr val="800000"/>
              </a:solidFill>
              <a:latin typeface="Arial Black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spc="150" normalizeH="0" baseline="0" dirty="0" smtClean="0">
                <a:ln w="11430"/>
                <a:solidFill>
                  <a:srgbClr val="8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Что является основой строения любого организма ? </a:t>
            </a:r>
            <a:endParaRPr kumimoji="0" lang="ru-RU" sz="2400" b="1" i="0" u="none" strike="noStrike" spc="150" normalizeH="0" baseline="0" dirty="0" smtClean="0">
              <a:ln w="11430"/>
              <a:solidFill>
                <a:srgbClr val="800000"/>
              </a:solidFill>
              <a:latin typeface="Arial Black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spc="150" normalizeH="0" baseline="0" dirty="0" smtClean="0">
                <a:ln w="11430"/>
                <a:solidFill>
                  <a:srgbClr val="8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Наука, изучающая клетку?</a:t>
            </a:r>
            <a:endParaRPr kumimoji="0" lang="ru-RU" sz="2400" b="1" i="0" u="none" strike="noStrike" spc="150" normalizeH="0" baseline="0" dirty="0" smtClean="0">
              <a:ln w="11430"/>
              <a:solidFill>
                <a:srgbClr val="800000"/>
              </a:solidFill>
              <a:latin typeface="Arial Black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spc="150" normalizeH="0" baseline="0" dirty="0" smtClean="0">
                <a:ln w="11430"/>
                <a:solidFill>
                  <a:srgbClr val="8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Какими особенностями строения и жизнедеятельности обладает клетка?</a:t>
            </a:r>
            <a:endParaRPr kumimoji="0" lang="ru-RU" sz="2400" b="1" i="0" u="none" strike="noStrike" spc="150" normalizeH="0" baseline="0" dirty="0" smtClean="0">
              <a:ln w="11430"/>
              <a:solidFill>
                <a:srgbClr val="800000"/>
              </a:solidFill>
              <a:latin typeface="Arial Black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spc="150" normalizeH="0" baseline="0" dirty="0" smtClean="0">
                <a:ln w="11430"/>
                <a:solidFill>
                  <a:srgbClr val="8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Какая структура является носителем наследственной информации в клетках живых организмов?</a:t>
            </a:r>
            <a:endParaRPr kumimoji="0" lang="ru-RU" sz="2400" b="1" i="0" u="none" strike="noStrike" spc="150" normalizeH="0" baseline="0" dirty="0" smtClean="0">
              <a:ln w="11430"/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785786" y="121442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sng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 урока</a:t>
            </a: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WordArt 3"/>
          <p:cNvSpPr txBox="1">
            <a:spLocks noChangeArrowheads="1" noChangeShapeType="1" noTextEdit="1"/>
          </p:cNvSpPr>
          <p:nvPr/>
        </p:nvSpPr>
        <p:spPr bwMode="auto">
          <a:xfrm>
            <a:off x="714348" y="2428868"/>
            <a:ext cx="7715304" cy="2643206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45511"/>
              </a:avLst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6000" b="1" i="0" u="none" strike="noStrike" kern="10" cap="none" spc="0" normalizeH="0" baseline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rial"/>
              </a:rPr>
              <a:t>Вирусы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500034" y="214291"/>
            <a:ext cx="8229600" cy="4071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Проблемный вопрос.</a:t>
            </a:r>
            <a:r>
              <a:rPr kumimoji="0" lang="ru-RU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4000" b="1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Почему с вирусами – возбудителями заболеваний трудно вести борьбу и полностью их уничтожить?</a:t>
            </a:r>
            <a:endParaRPr kumimoji="0" lang="ru-RU" sz="3200" b="0" i="1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sng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14348" y="4357694"/>
            <a:ext cx="8229600" cy="2214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Цель: </a:t>
            </a:r>
            <a:r>
              <a:rPr kumimoji="0" lang="ru-RU" sz="4400" b="1" i="0" u="sng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узнать состав, строение и особенности жизнедеятельности вирусов</a:t>
            </a: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857224" y="285728"/>
            <a:ext cx="7429500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История изучения вирусов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214422"/>
            <a:ext cx="4214842" cy="52629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3050" indent="-9525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2800" b="1" cap="small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В 1852 году русский ботаник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2800" b="1" cap="small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  </a:t>
            </a:r>
            <a:r>
              <a:rPr lang="ru-RU" sz="2800" b="1" cap="small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Дмитрий Иосифович Ивановский  </a:t>
            </a:r>
            <a:r>
              <a:rPr lang="ru-RU" sz="2800" b="1" cap="small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получил инфекционный экстракт из растений табака, пораженных мозаичной </a:t>
            </a:r>
            <a:r>
              <a:rPr lang="ru-RU" sz="2800" b="1" cap="small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болезнью.</a:t>
            </a:r>
            <a:endParaRPr lang="ru-RU" sz="2800" b="1" cap="small" dirty="0">
              <a:solidFill>
                <a:schemeClr val="accent1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0" name="Picture 3" descr="C:\Documents and Settings\Диана\Рабочий стол\Открытый урок\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1285860"/>
            <a:ext cx="4203320" cy="5000660"/>
          </a:xfrm>
          <a:prstGeom prst="rect">
            <a:avLst/>
          </a:prstGeom>
          <a:ln w="228600" cap="sq" cmpd="thickThin">
            <a:solidFill>
              <a:srgbClr val="8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857250" y="428625"/>
            <a:ext cx="7429500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История изучения вирусов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285860"/>
            <a:ext cx="4572000" cy="48320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latin typeface="Arial Black" pitchFamily="34" charset="0"/>
              </a:rPr>
              <a:t> </a:t>
            </a:r>
            <a:r>
              <a:rPr lang="ru-RU" sz="2800" b="1" cap="small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В 1898 году голландец </a:t>
            </a:r>
            <a:r>
              <a:rPr lang="ru-RU" sz="2800" b="1" cap="small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b="1" cap="small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Мартин </a:t>
            </a:r>
            <a:r>
              <a:rPr lang="ru-RU" sz="2800" b="1" cap="small" dirty="0" err="1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Бейеринк</a:t>
            </a:r>
            <a:r>
              <a:rPr lang="ru-RU" sz="2800" b="1" cap="small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b="1" cap="small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ввел термин </a:t>
            </a:r>
            <a:r>
              <a:rPr lang="ru-RU" sz="2800" b="1" i="1" cap="small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«вирус», </a:t>
            </a:r>
            <a:r>
              <a:rPr lang="ru-RU" sz="2800" b="1" cap="small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чтобы обозначить инфекционную природу определенных профильтрованных растительных жидкостей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0" name="Picture 6" descr="Beijerinck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43504" y="1285860"/>
            <a:ext cx="3512170" cy="5108444"/>
          </a:xfrm>
          <a:prstGeom prst="rect">
            <a:avLst/>
          </a:prstGeom>
          <a:ln w="228600" cap="sq" cmpd="thickThin">
            <a:solidFill>
              <a:srgbClr val="8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5720" y="1214422"/>
            <a:ext cx="5214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Вирусология –  наука о вирусах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pic>
        <p:nvPicPr>
          <p:cNvPr id="9" name="Picture 3" descr="C:\Documents and Settings\Диана\Рабочий стол\Открытый урок\viru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36096" y="980728"/>
            <a:ext cx="3286148" cy="325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857250" y="428625"/>
            <a:ext cx="7072313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smtClean="0">
                <a:latin typeface="Arial Black" pitchFamily="34" charset="0"/>
              </a:rPr>
              <a:t>Понятие о вирусах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00034" y="1285860"/>
            <a:ext cx="8429684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Ви́рус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(от лат.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virus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— яд) — микроскопическая частица, способная инфицировать клетки живых организмов.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Вирусы являются облигатными  (обязательными) внутриклеточными паразитами — они не способны размножаться вне клетки.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857224" y="357166"/>
            <a:ext cx="764386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Строение вируса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357298"/>
            <a:ext cx="3857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800000"/>
                </a:solidFill>
                <a:latin typeface="Arial Black" pitchFamily="34" charset="0"/>
              </a:rPr>
              <a:t>Мельчайшие живые организмы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ru-RU" sz="2000" b="1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800000"/>
                </a:solidFill>
                <a:latin typeface="Arial Black" pitchFamily="34" charset="0"/>
              </a:rPr>
              <a:t>Размеры варьируют от 20 до 300нм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ru-RU" sz="2000" b="1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800000"/>
                </a:solidFill>
                <a:latin typeface="Arial Black" pitchFamily="34" charset="0"/>
              </a:rPr>
              <a:t>В среднем в 50 раз меньше бактерий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ru-RU" sz="2000" b="1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800000"/>
                </a:solidFill>
                <a:latin typeface="Arial Black" pitchFamily="34" charset="0"/>
              </a:rPr>
              <a:t>Нельзя увидеть с помощью светового микроскопа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ru-RU" sz="2000" b="1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800000"/>
                </a:solidFill>
                <a:latin typeface="Arial Black" pitchFamily="34" charset="0"/>
              </a:rPr>
              <a:t>Проходят через фильтры, не пропускающие бактерий</a:t>
            </a:r>
            <a:endParaRPr lang="ru-RU" sz="2000" dirty="0">
              <a:solidFill>
                <a:srgbClr val="800000"/>
              </a:solidFill>
              <a:latin typeface="Arial Black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4429124" y="1357298"/>
            <a:ext cx="4714876" cy="4051834"/>
            <a:chOff x="-16929" y="983734"/>
            <a:chExt cx="5273656" cy="4980528"/>
          </a:xfrm>
        </p:grpSpPr>
        <p:pic>
          <p:nvPicPr>
            <p:cNvPr id="11" name="Picture 4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-16929" y="983734"/>
              <a:ext cx="2462200" cy="4980528"/>
            </a:xfrm>
            <a:prstGeom prst="rect">
              <a:avLst/>
            </a:prstGeom>
            <a:noFill/>
            <a:ln/>
          </p:spPr>
        </p:pic>
        <p:sp>
          <p:nvSpPr>
            <p:cNvPr id="12" name="Text Box 52"/>
            <p:cNvSpPr txBox="1">
              <a:spLocks noChangeArrowheads="1"/>
            </p:cNvSpPr>
            <p:nvPr/>
          </p:nvSpPr>
          <p:spPr bwMode="auto">
            <a:xfrm>
              <a:off x="2367875" y="1774040"/>
              <a:ext cx="2888851" cy="1475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2060"/>
                  </a:solidFill>
                  <a:latin typeface="Arial Black" pitchFamily="34" charset="0"/>
                </a:rPr>
                <a:t>Нуклеиновая </a:t>
              </a:r>
            </a:p>
            <a:p>
              <a:r>
                <a:rPr lang="ru-RU" sz="2400" dirty="0" smtClean="0">
                  <a:solidFill>
                    <a:srgbClr val="002060"/>
                  </a:solidFill>
                  <a:latin typeface="Arial Black" pitchFamily="34" charset="0"/>
                </a:rPr>
                <a:t>Кислота (ДНК</a:t>
              </a:r>
            </a:p>
            <a:p>
              <a:r>
                <a:rPr lang="ru-RU" sz="2400" dirty="0" smtClean="0">
                  <a:solidFill>
                    <a:srgbClr val="002060"/>
                  </a:solidFill>
                  <a:latin typeface="Arial Black" pitchFamily="34" charset="0"/>
                </a:rPr>
                <a:t>РНК)</a:t>
              </a:r>
              <a:endParaRPr lang="ru-RU" sz="2400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cxnSp>
          <p:nvCxnSpPr>
            <p:cNvPr id="13" name="Прямая со стрелкой 12"/>
            <p:cNvCxnSpPr>
              <a:stCxn id="12" idx="1"/>
            </p:cNvCxnSpPr>
            <p:nvPr/>
          </p:nvCxnSpPr>
          <p:spPr>
            <a:xfrm rot="10800000">
              <a:off x="1653505" y="2202670"/>
              <a:ext cx="714372" cy="309095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643174" y="3266842"/>
              <a:ext cx="2613553" cy="1475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002060"/>
                  </a:solidFill>
                  <a:latin typeface="Arial Black" pitchFamily="34" charset="0"/>
                </a:rPr>
                <a:t>Белковая оболочка - </a:t>
              </a:r>
              <a:r>
                <a:rPr lang="ru-RU" sz="2400" dirty="0" err="1" smtClean="0">
                  <a:solidFill>
                    <a:srgbClr val="C00000"/>
                  </a:solidFill>
                  <a:latin typeface="Arial Black" pitchFamily="34" charset="0"/>
                </a:rPr>
                <a:t>капсид</a:t>
              </a:r>
              <a:endParaRPr lang="ru-RU" sz="2400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 rot="10800000" flipV="1">
              <a:off x="1820873" y="3881525"/>
              <a:ext cx="857256" cy="214314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857224" y="285728"/>
            <a:ext cx="764386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Состав вирусов</a:t>
            </a:r>
            <a:endParaRPr lang="ru-RU" sz="3200" dirty="0">
              <a:latin typeface="Arial Black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0" y="1000108"/>
          <a:ext cx="621510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 Box 61"/>
          <p:cNvSpPr txBox="1">
            <a:spLocks noChangeArrowheads="1"/>
          </p:cNvSpPr>
          <p:nvPr/>
        </p:nvSpPr>
        <p:spPr bwMode="auto">
          <a:xfrm>
            <a:off x="6143636" y="1357298"/>
            <a:ext cx="278608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ru-RU" sz="2800" b="1" dirty="0" smtClean="0">
                <a:solidFill>
                  <a:srgbClr val="002060"/>
                </a:solidFill>
              </a:rPr>
              <a:t>Химические вещества</a:t>
            </a:r>
            <a:r>
              <a:rPr lang="ru-RU" sz="2800" b="1" dirty="0">
                <a:solidFill>
                  <a:srgbClr val="C00000"/>
                </a:solidFill>
              </a:rPr>
              <a:t>.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C00000"/>
                </a:solidFill>
              </a:rPr>
              <a:t>ДНК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C00000"/>
                </a:solidFill>
              </a:rPr>
              <a:t>РНК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C00000"/>
                </a:solidFill>
              </a:rPr>
              <a:t>Белки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C00000"/>
                </a:solidFill>
              </a:rPr>
              <a:t>Углеводы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>
                <a:solidFill>
                  <a:srgbClr val="C00000"/>
                </a:solidFill>
              </a:rPr>
              <a:t>Липиды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34" y="214290"/>
            <a:ext cx="828677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Этапы жизненного цикла вируса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9" name="Picture 2" descr="img03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7686" y="1071546"/>
            <a:ext cx="4429124" cy="5214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85720" y="948690"/>
            <a:ext cx="392909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>
              <a:buFont typeface="+mj-lt"/>
              <a:buAutoNum type="arabicPeriod"/>
            </a:pP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Прикрепление вируса к клетке –хозяина.</a:t>
            </a:r>
          </a:p>
          <a:p>
            <a:pPr marL="263525" indent="-263525">
              <a:buFont typeface="+mj-lt"/>
              <a:buAutoNum type="arabicPeriod"/>
            </a:pPr>
            <a:endParaRPr lang="ru-RU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marL="263525" indent="-263525">
              <a:buFont typeface="Wingdings" pitchFamily="2" charset="2"/>
              <a:buNone/>
            </a:pP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2.Проникновение вируса в клетку – инфицирование.</a:t>
            </a:r>
          </a:p>
          <a:p>
            <a:pPr marL="263525" indent="-263525">
              <a:buFont typeface="Wingdings" pitchFamily="2" charset="2"/>
              <a:buNone/>
            </a:pPr>
            <a:endParaRPr lang="ru-RU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marL="263525" indent="-263525"/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3. 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Настраивает метаболический аппарат хозяина на воспроизведение вириона. </a:t>
            </a:r>
          </a:p>
          <a:p>
            <a:pPr marL="263525" indent="-263525"/>
            <a:endParaRPr lang="ru-RU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marL="263525" indent="-263525">
              <a:buFont typeface="Wingdings" pitchFamily="2" charset="2"/>
              <a:buNone/>
            </a:pP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4. Синтез вирусных белков </a:t>
            </a:r>
            <a:r>
              <a:rPr lang="ru-RU" dirty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и </a:t>
            </a:r>
            <a:r>
              <a:rPr lang="ru-RU" dirty="0" err="1" smtClean="0">
                <a:solidFill>
                  <a:srgbClr val="800000"/>
                </a:solidFill>
                <a:latin typeface="Arial Black" pitchFamily="34" charset="0"/>
              </a:rPr>
              <a:t>самосборка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800000"/>
                </a:solidFill>
                <a:latin typeface="Arial Black" pitchFamily="34" charset="0"/>
              </a:rPr>
              <a:t>капсида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.</a:t>
            </a:r>
          </a:p>
          <a:p>
            <a:pPr marL="263525" indent="-263525">
              <a:buFont typeface="Wingdings" pitchFamily="2" charset="2"/>
              <a:buNone/>
            </a:pPr>
            <a:endParaRPr lang="ru-RU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marL="263525" indent="-263525">
              <a:buFont typeface="Wingdings" pitchFamily="2" charset="2"/>
              <a:buNone/>
            </a:pP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5. Выход  множества вирусов из клетки.</a:t>
            </a:r>
          </a:p>
          <a:p>
            <a:pPr marL="263525" indent="-263525">
              <a:buFont typeface="Wingdings" pitchFamily="2" charset="2"/>
              <a:buNone/>
            </a:pPr>
            <a:endParaRPr lang="ru-RU" dirty="0" smtClean="0">
              <a:solidFill>
                <a:srgbClr val="800000"/>
              </a:solidFill>
              <a:latin typeface="Arial Black" pitchFamily="34" charset="0"/>
            </a:endParaRPr>
          </a:p>
          <a:p>
            <a:pPr marL="263525" indent="-263525">
              <a:buFont typeface="Wingdings" pitchFamily="2" charset="2"/>
              <a:buNone/>
            </a:pP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6.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 При этом кл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етка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 либо </a:t>
            </a:r>
            <a:r>
              <a:rPr lang="ru-RU" b="1" dirty="0" smtClean="0">
                <a:solidFill>
                  <a:srgbClr val="800000"/>
                </a:solidFill>
                <a:latin typeface="Arial Black" pitchFamily="34" charset="0"/>
              </a:rPr>
              <a:t>погибает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, либо остается жива.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endParaRPr lang="ru-RU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00034" y="214290"/>
            <a:ext cx="828677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Многообразие вирусов</a:t>
            </a:r>
            <a:endParaRPr lang="ru-RU" sz="3200" dirty="0">
              <a:latin typeface="Arial Black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0" y="1124744"/>
          <a:ext cx="8640960" cy="5544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2960329"/>
                <a:gridCol w="2800311"/>
              </a:tblGrid>
              <a:tr h="58827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Болезни человека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Болезни животных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Болезни растений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5634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34" y="214290"/>
            <a:ext cx="828677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Многообразие вирусов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857233"/>
            <a:ext cx="8286808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Болезни растений: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 Мозаичная болезнь табака, огурцов, томатов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Карликовость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Скручивание листьев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Желтуха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pic>
        <p:nvPicPr>
          <p:cNvPr id="10" name="Picture 3" descr="C:\Documents and Settings\Диана\Рабочий стол\Открытый урок\Вирусы картинки\02_01_0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2786058"/>
            <a:ext cx="2928958" cy="349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1" name="Picture 2" descr="C:\Documents and Settings\Диана\Рабочий стол\Открытый урок\Вирусы картинки\virus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2786058"/>
            <a:ext cx="251936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00034" y="6215082"/>
            <a:ext cx="3071812" cy="428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Скручивание листьев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6072188" y="6215082"/>
            <a:ext cx="3071812" cy="428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Вирус табачной мозаики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34" y="214290"/>
            <a:ext cx="828677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Многообразие вирусов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857233"/>
            <a:ext cx="8286808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Болезни животных: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 Ящур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Инфекционная анемия лошадей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Чума свиней, птиц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Грипп свиней, птиц</a:t>
            </a:r>
          </a:p>
          <a:p>
            <a:pPr>
              <a:buFont typeface="Wingdings" pitchFamily="2" charset="2"/>
              <a:buChar char="Ø"/>
            </a:pP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grpSp>
        <p:nvGrpSpPr>
          <p:cNvPr id="10" name="Группа 14"/>
          <p:cNvGrpSpPr>
            <a:grpSpLocks/>
          </p:cNvGrpSpPr>
          <p:nvPr/>
        </p:nvGrpSpPr>
        <p:grpSpPr bwMode="auto">
          <a:xfrm>
            <a:off x="4860033" y="1928802"/>
            <a:ext cx="3795220" cy="3806958"/>
            <a:chOff x="5478663" y="1214422"/>
            <a:chExt cx="3071835" cy="3221272"/>
          </a:xfrm>
        </p:grpSpPr>
        <p:pic>
          <p:nvPicPr>
            <p:cNvPr id="11" name="Picture 2" descr="C:\Documents and Settings\Диана\Рабочий стол\Открытый урок\Вирусы картинки\ящур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000755" y="1214422"/>
              <a:ext cx="2408242" cy="2925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478663" y="4007066"/>
              <a:ext cx="3071835" cy="4286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rgbClr val="000000"/>
                  </a:solidFill>
                  <a:latin typeface="Times New Roman" pitchFamily="18" charset="0"/>
                </a:rPr>
                <a:t>Ящур коров</a:t>
              </a:r>
            </a:p>
          </p:txBody>
        </p:sp>
      </p:grpSp>
      <p:pic>
        <p:nvPicPr>
          <p:cNvPr id="13" name="Picture 2" descr="http://www.xn--1-btbmlni5exc.xn--p1ai/_bl/0/0322005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857232"/>
            <a:ext cx="3643338" cy="48577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85720" y="5143512"/>
            <a:ext cx="4071966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Вирусная болезнь плотоядных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животных (болезнь 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Карре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4" descr="http://ab-vet.ru/media/img/chum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688" y="1196752"/>
            <a:ext cx="5662766" cy="464347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763688" y="5805264"/>
            <a:ext cx="5643602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Чума  плотоядных животных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34" y="214290"/>
            <a:ext cx="8286776" cy="571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Arial Black" pitchFamily="34" charset="0"/>
              </a:rPr>
              <a:t>Многообразие вирусов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857233"/>
            <a:ext cx="3714776" cy="56323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Болезни человека: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 свинка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грипп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оспа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некоторые онкологические </a:t>
            </a:r>
          </a:p>
          <a:p>
            <a:r>
              <a:rPr lang="ru-RU" sz="2400" b="1" dirty="0" smtClean="0">
                <a:latin typeface="Times New Roman" pitchFamily="18" charset="0"/>
              </a:rPr>
              <a:t> (опухолевые) болезни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желтая лихорадка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бешенство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полиомиелит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энцефалит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СПИД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бородавки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</a:rPr>
              <a:t>герпес</a:t>
            </a:r>
            <a:endParaRPr lang="ru-RU" sz="24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grpSp>
        <p:nvGrpSpPr>
          <p:cNvPr id="10" name="Группа 11"/>
          <p:cNvGrpSpPr>
            <a:grpSpLocks/>
          </p:cNvGrpSpPr>
          <p:nvPr/>
        </p:nvGrpSpPr>
        <p:grpSpPr bwMode="auto">
          <a:xfrm>
            <a:off x="3707904" y="980728"/>
            <a:ext cx="5143513" cy="4572032"/>
            <a:chOff x="5214942" y="1071546"/>
            <a:chExt cx="3286148" cy="3036115"/>
          </a:xfrm>
        </p:grpSpPr>
        <p:pic>
          <p:nvPicPr>
            <p:cNvPr id="11" name="Picture 7" descr="pict16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072198" y="1071546"/>
              <a:ext cx="2428892" cy="3036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214942" y="3571876"/>
              <a:ext cx="3071835" cy="4286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b="1">
                  <a:solidFill>
                    <a:srgbClr val="000000"/>
                  </a:solidFill>
                  <a:latin typeface="Times New Roman" pitchFamily="18" charset="0"/>
                </a:rPr>
                <a:t>Ребенок, больной оспой</a:t>
              </a:r>
            </a:p>
          </p:txBody>
        </p:sp>
      </p:grpSp>
      <p:grpSp>
        <p:nvGrpSpPr>
          <p:cNvPr id="13" name="Группа 13"/>
          <p:cNvGrpSpPr>
            <a:grpSpLocks/>
          </p:cNvGrpSpPr>
          <p:nvPr/>
        </p:nvGrpSpPr>
        <p:grpSpPr bwMode="auto">
          <a:xfrm>
            <a:off x="3779912" y="1052736"/>
            <a:ext cx="4618346" cy="5235370"/>
            <a:chOff x="2428860" y="2959783"/>
            <a:chExt cx="3169625" cy="3450579"/>
          </a:xfrm>
        </p:grpSpPr>
        <p:pic>
          <p:nvPicPr>
            <p:cNvPr id="14" name="Picture 2" descr="C:\Documents and Settings\Диана\Рабочий стол\Открытый урок\Вирусы картинки\herpes_simplex_cutaneous_12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017205" y="2959783"/>
              <a:ext cx="2581280" cy="2900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2428860" y="5857892"/>
              <a:ext cx="3135341" cy="55247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rgbClr val="000000"/>
                  </a:solidFill>
                  <a:latin typeface="Times New Roman" pitchFamily="18" charset="0"/>
                </a:rPr>
                <a:t>Человек, больной герпесом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971600" y="908720"/>
            <a:ext cx="7358114" cy="5429288"/>
            <a:chOff x="1214414" y="1000108"/>
            <a:chExt cx="6395784" cy="3657589"/>
          </a:xfrm>
        </p:grpSpPr>
        <p:pic>
          <p:nvPicPr>
            <p:cNvPr id="17" name="Picture 5" descr="01010301"/>
            <p:cNvPicPr>
              <a:picLocks noGrp="1" noChangeAspect="1" noChangeArrowheads="1"/>
            </p:cNvPicPr>
            <p:nvPr>
              <p:ph idx="1"/>
            </p:nvPr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1214414" y="1000108"/>
              <a:ext cx="6395784" cy="3657589"/>
            </a:xfrm>
            <a:noFill/>
            <a:ln/>
          </p:spPr>
        </p:pic>
        <p:sp>
          <p:nvSpPr>
            <p:cNvPr id="18" name="TextBox 17"/>
            <p:cNvSpPr txBox="1"/>
            <p:nvPr/>
          </p:nvSpPr>
          <p:spPr>
            <a:xfrm>
              <a:off x="2928926" y="4143380"/>
              <a:ext cx="4643470" cy="46166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Вирус гриппа увеличен в 300 раз</a:t>
              </a:r>
              <a:endPara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19" name="Picture 2" descr="Новость на Newsland: Вирус папилломы человека: как лечить?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85786" y="928670"/>
            <a:ext cx="7286676" cy="542928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334053" y="5892614"/>
            <a:ext cx="4721789" cy="4344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Вирус папилломы человека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457200" y="274638"/>
            <a:ext cx="8229600" cy="725470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Многообразие вирусов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1357298"/>
            <a:ext cx="4214810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Бактериофаги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– 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вирусы поражающие бактерии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214686"/>
            <a:ext cx="4000528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Биологический способ борьбы с бактериями вызывающими заболевания живых организмов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1357298"/>
            <a:ext cx="4232769" cy="4572032"/>
          </a:xfrm>
          <a:prstGeom prst="rect">
            <a:avLst/>
          </a:prstGeom>
          <a:ln w="1270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1268760"/>
          <a:ext cx="8568951" cy="524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935659"/>
                <a:gridCol w="2776975"/>
              </a:tblGrid>
              <a:tr h="76250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Болезни человека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Болезни животных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Болезни растений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605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Грипп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Оспа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Корь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Свинка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Бешенство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Полиомиелит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Желтая лихорадка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Гепатит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Краснуха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СПИД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Ящур</a:t>
                      </a:r>
                    </a:p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Инфекционная  анемия лошадей </a:t>
                      </a:r>
                    </a:p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Чума свиней, птиц</a:t>
                      </a:r>
                    </a:p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Грипп свиней, птиц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Мозаичная болезнь табака, огурцов, томатов</a:t>
                      </a:r>
                    </a:p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Карликовость</a:t>
                      </a:r>
                    </a:p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Скручивание листьев</a:t>
                      </a:r>
                    </a:p>
                    <a:p>
                      <a:pPr marL="0" algn="l" rtl="0" eaLnBrk="1" latinLnBrk="0" hangingPunct="1">
                        <a:buFont typeface="Arial" pitchFamily="34" charset="0"/>
                        <a:buChar char="•"/>
                      </a:pP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Желтуха </a:t>
                      </a:r>
                    </a:p>
                    <a:p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Заголовок 3"/>
          <p:cNvSpPr txBox="1">
            <a:spLocks/>
          </p:cNvSpPr>
          <p:nvPr/>
        </p:nvSpPr>
        <p:spPr>
          <a:xfrm>
            <a:off x="457200" y="274638"/>
            <a:ext cx="8229600" cy="725470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Многообразие вирусов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457200" y="274638"/>
            <a:ext cx="8258204" cy="654032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Способы передачи вирусов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1142984"/>
            <a:ext cx="2357454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Капельная инфекция</a:t>
            </a:r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28926" y="2428868"/>
            <a:ext cx="2643206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Переносчик</a:t>
            </a:r>
            <a:endParaRPr lang="ru-RU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57884" y="3214686"/>
            <a:ext cx="3000396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Arial Black" pitchFamily="34" charset="0"/>
              </a:rPr>
              <a:t>Контагиозная передача 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(</a:t>
            </a:r>
            <a:r>
              <a:rPr lang="ru-RU" sz="2000" b="1" dirty="0" smtClean="0">
                <a:solidFill>
                  <a:schemeClr val="bg1"/>
                </a:solidFill>
                <a:latin typeface="Arial Black" pitchFamily="34" charset="0"/>
              </a:rPr>
              <a:t>при непосредственном физическом контакте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</a:rPr>
              <a:t>). </a:t>
            </a:r>
            <a:endParaRPr lang="ru-RU" sz="2000" b="1" i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457200" y="274638"/>
            <a:ext cx="8229600" cy="582594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Многообразие вирусов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857232"/>
            <a:ext cx="8215370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C00000"/>
                </a:solidFill>
                <a:latin typeface="Arial Black" pitchFamily="34" charset="0"/>
              </a:rPr>
              <a:t>СПИД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– болезнь 21 века! Возбудителем которой является </a:t>
            </a:r>
            <a:r>
              <a:rPr lang="ru-RU" sz="3200" b="1" dirty="0" smtClean="0">
                <a:ln w="11430"/>
                <a:solidFill>
                  <a:srgbClr val="C00000"/>
                </a:solidFill>
                <a:latin typeface="Arial Black" pitchFamily="34" charset="0"/>
              </a:rPr>
              <a:t>ВИЧ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!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57224" y="2681289"/>
            <a:ext cx="7500958" cy="4176711"/>
            <a:chOff x="928694" y="2681289"/>
            <a:chExt cx="7500958" cy="4176711"/>
          </a:xfrm>
        </p:grpSpPr>
        <p:sp>
          <p:nvSpPr>
            <p:cNvPr id="11" name="AutoShape 6"/>
            <p:cNvSpPr txBox="1">
              <a:spLocks noChangeArrowheads="1"/>
            </p:cNvSpPr>
            <p:nvPr/>
          </p:nvSpPr>
          <p:spPr>
            <a:xfrm>
              <a:off x="928694" y="2786058"/>
              <a:ext cx="4714876" cy="3746498"/>
            </a:xfrm>
            <a:prstGeom prst="rightArrowCallout">
              <a:avLst>
                <a:gd name="adj1" fmla="val 18128"/>
                <a:gd name="adj2" fmla="val 25344"/>
                <a:gd name="adj3" fmla="val 24705"/>
                <a:gd name="adj4" fmla="val 66667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cs typeface="+mn-cs"/>
              </a:endParaRPr>
            </a:p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itchFamily="34" charset="0"/>
                  <a:cs typeface="+mn-cs"/>
                </a:rPr>
                <a:t>ВИЧ </a:t>
              </a:r>
            </a:p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itchFamily="34" charset="0"/>
                  <a:cs typeface="+mn-cs"/>
                </a:rPr>
                <a:t>(вирус иммунодефицита человека)</a:t>
              </a:r>
            </a:p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Arial Black" pitchFamily="34" charset="0"/>
                  <a:cs typeface="+mn-cs"/>
                </a:rPr>
                <a:t>Вирус который атакует иммунную систему человека и делает организм уязвимым для вирусов и бактерий</a:t>
              </a: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auto">
            <a:xfrm>
              <a:off x="5357818" y="2681289"/>
              <a:ext cx="3071834" cy="4176711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bg1"/>
                  </a:solidFill>
                  <a:latin typeface="Arial Black" pitchFamily="34" charset="0"/>
                </a:rPr>
                <a:t>СПИД</a:t>
              </a:r>
              <a:r>
                <a:rPr lang="ru-RU" dirty="0">
                  <a:latin typeface="Arial Black" pitchFamily="34" charset="0"/>
                </a:rPr>
                <a:t> </a:t>
              </a:r>
            </a:p>
            <a:p>
              <a:pPr algn="ctr">
                <a:defRPr/>
              </a:pPr>
              <a:r>
                <a:rPr lang="ru-RU" dirty="0">
                  <a:latin typeface="Arial Black" pitchFamily="34" charset="0"/>
                </a:rPr>
                <a:t>(Синдром</a:t>
              </a:r>
            </a:p>
            <a:p>
              <a:pPr algn="ctr">
                <a:defRPr/>
              </a:pPr>
              <a:r>
                <a:rPr lang="ru-RU" dirty="0">
                  <a:latin typeface="Arial Black" pitchFamily="34" charset="0"/>
                </a:rPr>
                <a:t>Приобретенного </a:t>
              </a:r>
            </a:p>
            <a:p>
              <a:pPr>
                <a:defRPr/>
              </a:pPr>
              <a:r>
                <a:rPr lang="ru-RU" dirty="0">
                  <a:latin typeface="Arial Black" pitchFamily="34" charset="0"/>
                </a:rPr>
                <a:t>Иммунодефицита)</a:t>
              </a:r>
            </a:p>
            <a:p>
              <a:pPr>
                <a:defRPr/>
              </a:pPr>
              <a:endParaRPr lang="ru-RU" dirty="0">
                <a:latin typeface="Arial Black" pitchFamily="34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000000"/>
                  </a:solidFill>
                  <a:latin typeface="Arial Black" pitchFamily="34" charset="0"/>
                </a:rPr>
                <a:t>Состояние, когда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0000"/>
                  </a:solidFill>
                  <a:latin typeface="Arial Black" pitchFamily="34" charset="0"/>
                </a:rPr>
                <a:t>Иммунная система </a:t>
              </a:r>
              <a:endParaRPr lang="ru-RU" dirty="0" smtClean="0">
                <a:solidFill>
                  <a:srgbClr val="000000"/>
                </a:solidFill>
                <a:latin typeface="Arial Black" pitchFamily="34" charset="0"/>
              </a:endParaRPr>
            </a:p>
            <a:p>
              <a:pPr algn="ctr">
                <a:defRPr/>
              </a:pPr>
              <a:r>
                <a:rPr lang="ru-RU" dirty="0" smtClean="0">
                  <a:solidFill>
                    <a:srgbClr val="000000"/>
                  </a:solidFill>
                  <a:latin typeface="Arial Black" pitchFamily="34" charset="0"/>
                </a:rPr>
                <a:t>человека 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000000"/>
                  </a:solidFill>
                  <a:latin typeface="Arial Black" pitchFamily="34" charset="0"/>
                </a:rPr>
                <a:t>ослаблена </a:t>
              </a:r>
              <a:r>
                <a:rPr lang="ru-RU" dirty="0">
                  <a:solidFill>
                    <a:srgbClr val="000000"/>
                  </a:solidFill>
                  <a:latin typeface="Arial Black" pitchFamily="34" charset="0"/>
                </a:rPr>
                <a:t>и не может </a:t>
              </a:r>
              <a:endParaRPr lang="ru-RU" dirty="0" smtClean="0">
                <a:solidFill>
                  <a:srgbClr val="000000"/>
                </a:solidFill>
                <a:latin typeface="Arial Black" pitchFamily="34" charset="0"/>
              </a:endParaRPr>
            </a:p>
            <a:p>
              <a:pPr algn="ctr">
                <a:defRPr/>
              </a:pPr>
              <a:r>
                <a:rPr lang="ru-RU" dirty="0" smtClean="0">
                  <a:solidFill>
                    <a:srgbClr val="000000"/>
                  </a:solidFill>
                  <a:latin typeface="Arial Black" pitchFamily="34" charset="0"/>
                </a:rPr>
                <a:t>сопротивляться 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000000"/>
                  </a:solidFill>
                  <a:latin typeface="Arial Black" pitchFamily="34" charset="0"/>
                </a:rPr>
                <a:t>различным </a:t>
              </a:r>
              <a:r>
                <a:rPr lang="ru-RU" dirty="0">
                  <a:solidFill>
                    <a:srgbClr val="000000"/>
                  </a:solidFill>
                  <a:latin typeface="Arial Black" pitchFamily="34" charset="0"/>
                </a:rPr>
                <a:t>болезням</a:t>
              </a:r>
            </a:p>
            <a:p>
              <a:pPr algn="ctr"/>
              <a:endParaRPr lang="ru-RU" dirty="0">
                <a:latin typeface="Arial Black" pitchFamily="34" charset="0"/>
              </a:endParaRPr>
            </a:p>
          </p:txBody>
        </p:sp>
      </p:grpSp>
      <p:pic>
        <p:nvPicPr>
          <p:cNvPr id="13" name="Picture 4" descr="L43_p07_p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3568" y="1052736"/>
            <a:ext cx="7358114" cy="551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500430" y="5286388"/>
            <a:ext cx="4714908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В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ирусные частицы атакуют здоровые лимфоциты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99592" y="571480"/>
            <a:ext cx="7215238" cy="6286520"/>
            <a:chOff x="857224" y="0"/>
            <a:chExt cx="7215238" cy="6286520"/>
          </a:xfrm>
        </p:grpSpPr>
        <p:pic>
          <p:nvPicPr>
            <p:cNvPr id="16" name="Picture 10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1857356" y="0"/>
              <a:ext cx="6215106" cy="5754587"/>
            </a:xfrm>
            <a:prstGeom prst="rect">
              <a:avLst/>
            </a:prstGeom>
            <a:noFill/>
            <a:ln/>
          </p:spPr>
        </p:pic>
        <p:grpSp>
          <p:nvGrpSpPr>
            <p:cNvPr id="17" name="Группа 10"/>
            <p:cNvGrpSpPr/>
            <p:nvPr/>
          </p:nvGrpSpPr>
          <p:grpSpPr>
            <a:xfrm>
              <a:off x="857224" y="0"/>
              <a:ext cx="7215238" cy="6286520"/>
              <a:chOff x="2124075" y="1249141"/>
              <a:chExt cx="5184775" cy="5173761"/>
            </a:xfrm>
          </p:grpSpPr>
          <p:pic>
            <p:nvPicPr>
              <p:cNvPr id="18" name="Picture 10"/>
              <p:cNvPicPr>
                <a:picLocks noGrp="1" noChangeAspect="1" noChangeArrowheads="1"/>
              </p:cNvPicPr>
              <p:nvPr>
                <p:ph idx="4294967295"/>
              </p:nvPr>
            </p:nvPicPr>
            <p:blipFill>
              <a:blip r:embed="rId4" cstate="email"/>
              <a:srcRect/>
              <a:stretch>
                <a:fillRect/>
              </a:stretch>
            </p:blipFill>
            <p:spPr>
              <a:xfrm>
                <a:off x="2124075" y="1249141"/>
                <a:ext cx="5184775" cy="4800600"/>
              </a:xfrm>
              <a:noFill/>
              <a:ln/>
            </p:spPr>
          </p:pic>
          <p:sp>
            <p:nvSpPr>
              <p:cNvPr id="19" name="Text Box 14"/>
              <p:cNvSpPr txBox="1">
                <a:spLocks noChangeArrowheads="1"/>
              </p:cNvSpPr>
              <p:nvPr/>
            </p:nvSpPr>
            <p:spPr bwMode="auto">
              <a:xfrm>
                <a:off x="3500430" y="5715016"/>
                <a:ext cx="3786214" cy="70788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chemeClr val="bg1">
                        <a:lumMod val="10000"/>
                      </a:schemeClr>
                    </a:solidFill>
                    <a:latin typeface="Arial" pitchFamily="34" charset="0"/>
                  </a:rPr>
                  <a:t>Строение вируса иммунодефицита человека</a:t>
                </a:r>
                <a:r>
                  <a:rPr lang="ru-RU" b="1" dirty="0">
                    <a:solidFill>
                      <a:schemeClr val="bg1">
                        <a:lumMod val="10000"/>
                      </a:schemeClr>
                    </a:solidFill>
                    <a:latin typeface="Arial" pitchFamily="34" charset="0"/>
                  </a:rPr>
                  <a:t>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8" name="Group 2"/>
          <p:cNvGraphicFramePr>
            <a:graphicFrameLocks/>
          </p:cNvGraphicFramePr>
          <p:nvPr/>
        </p:nvGraphicFramePr>
        <p:xfrm>
          <a:off x="457200" y="277813"/>
          <a:ext cx="8229600" cy="6228271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36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</a:rPr>
                        <a:t>Безопасно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Опасно!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Очень опасно!!!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Укус комара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Прокалывание ушей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 Black" pitchFamily="34" charset="0"/>
                        </a:rPr>
                        <a:t>Множественные половые связи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Пользование общественным туалетом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Нанесение татуировки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 Black" pitchFamily="34" charset="0"/>
                        </a:rPr>
                        <a:t>Переливание крови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Поцелуй в щеку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Пользование чужой зубной щеткой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Уход за больным СПИДом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Укус постельного клопа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Плавание в бассейне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Объятия с больным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Black" pitchFamily="34" charset="0"/>
                        </a:rPr>
                        <a:t>СПИДом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457200" y="274638"/>
            <a:ext cx="8258204" cy="654032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Значение вирусов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Содержимое 1"/>
          <p:cNvSpPr txBox="1">
            <a:spLocks/>
          </p:cNvSpPr>
          <p:nvPr/>
        </p:nvSpPr>
        <p:spPr>
          <a:xfrm>
            <a:off x="395536" y="1844824"/>
            <a:ext cx="8229600" cy="3008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Вирусы являются возбудителями многих опасных болезней человека, животных и растений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Использование в генетике и в селекции для получения вакцин против вирусных заболеваний, уничтожение вредных для сельского хозяйства насекомых, растений, животных.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Содержимое 9"/>
          <p:cNvSpPr txBox="1">
            <a:spLocks/>
          </p:cNvSpPr>
          <p:nvPr/>
        </p:nvSpPr>
        <p:spPr>
          <a:xfrm>
            <a:off x="714348" y="1142984"/>
            <a:ext cx="7746084" cy="3768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Вирусы - </a:t>
            </a: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это </a:t>
            </a: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Times New Roman" pitchFamily="18" charset="0"/>
              </a:rPr>
              <a:t>неклеточная форма жизни, способная проникать в живую клетку и размножаться внутри её.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" name="Горизонтальный свиток 6"/>
          <p:cNvGrpSpPr>
            <a:grpSpLocks/>
          </p:cNvGrpSpPr>
          <p:nvPr/>
        </p:nvGrpSpPr>
        <p:grpSpPr bwMode="auto">
          <a:xfrm>
            <a:off x="2219325" y="238125"/>
            <a:ext cx="5199063" cy="1493838"/>
            <a:chOff x="1398" y="150"/>
            <a:chExt cx="3275" cy="941"/>
          </a:xfrm>
        </p:grpSpPr>
        <p:pic>
          <p:nvPicPr>
            <p:cNvPr id="10" name="Горизонтальный свиток 6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398" y="150"/>
              <a:ext cx="3275" cy="941"/>
            </a:xfrm>
            <a:prstGeom prst="rect">
              <a:avLst/>
            </a:prstGeom>
            <a:noFill/>
          </p:spPr>
        </p:pic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1547" y="287"/>
              <a:ext cx="3035" cy="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entury Schoolbook" pitchFamily="18" charset="0"/>
              </a:endParaRPr>
            </a:p>
          </p:txBody>
        </p:sp>
      </p:grpSp>
      <p:pic>
        <p:nvPicPr>
          <p:cNvPr id="12" name="Прямоугольник 7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06625" y="469900"/>
            <a:ext cx="4822825" cy="785813"/>
          </a:xfrm>
          <a:prstGeom prst="rect">
            <a:avLst/>
          </a:prstGeom>
          <a:noFill/>
        </p:spPr>
      </p:pic>
      <p:sp>
        <p:nvSpPr>
          <p:cNvPr id="13" name="Прямоугольник с одним вырезанным углом 12"/>
          <p:cNvSpPr/>
          <p:nvPr/>
        </p:nvSpPr>
        <p:spPr>
          <a:xfrm>
            <a:off x="571472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Прямоугольник 13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2300" y="2225675"/>
            <a:ext cx="3492500" cy="955675"/>
          </a:xfrm>
          <a:prstGeom prst="rect">
            <a:avLst/>
          </a:prstGeom>
          <a:noFill/>
        </p:spPr>
      </p:pic>
      <p:sp>
        <p:nvSpPr>
          <p:cNvPr id="15" name="Прямоугольник с одним вырезанным углом 14"/>
          <p:cNvSpPr/>
          <p:nvPr/>
        </p:nvSpPr>
        <p:spPr>
          <a:xfrm flipH="1">
            <a:off x="5500694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" name="Прямоугольник 18"/>
          <p:cNvPicPr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38800" y="2298700"/>
            <a:ext cx="3194050" cy="957263"/>
          </a:xfrm>
          <a:prstGeom prst="rect">
            <a:avLst/>
          </a:prstGeom>
          <a:noFill/>
        </p:spPr>
      </p:pic>
      <p:sp>
        <p:nvSpPr>
          <p:cNvPr id="17" name="Прямоугольник с двумя вырезанными соседними углами 16"/>
          <p:cNvSpPr/>
          <p:nvPr/>
        </p:nvSpPr>
        <p:spPr>
          <a:xfrm>
            <a:off x="3000364" y="4000504"/>
            <a:ext cx="3429024" cy="1357322"/>
          </a:xfrm>
          <a:prstGeom prst="snip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" name="Прямоугольник 19"/>
          <p:cNvPicPr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071813" y="4230688"/>
            <a:ext cx="3408362" cy="957262"/>
          </a:xfrm>
          <a:prstGeom prst="rect">
            <a:avLst/>
          </a:prstGeom>
          <a:noFill/>
        </p:spPr>
      </p:pic>
      <p:sp>
        <p:nvSpPr>
          <p:cNvPr id="19" name="Стрелка вниз 18"/>
          <p:cNvSpPr/>
          <p:nvPr/>
        </p:nvSpPr>
        <p:spPr>
          <a:xfrm>
            <a:off x="4500562" y="2143116"/>
            <a:ext cx="366574" cy="1099378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498729">
            <a:off x="2857488" y="1643050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9640257">
            <a:off x="6503180" y="1620478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Горизонтальный свиток 6"/>
          <p:cNvGrpSpPr>
            <a:grpSpLocks/>
          </p:cNvGrpSpPr>
          <p:nvPr/>
        </p:nvGrpSpPr>
        <p:grpSpPr bwMode="auto">
          <a:xfrm>
            <a:off x="1719263" y="311150"/>
            <a:ext cx="6413500" cy="1420813"/>
            <a:chOff x="1083" y="196"/>
            <a:chExt cx="4040" cy="895"/>
          </a:xfrm>
        </p:grpSpPr>
        <p:pic>
          <p:nvPicPr>
            <p:cNvPr id="9" name="Горизонтальный свиток 6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083" y="196"/>
              <a:ext cx="4040" cy="895"/>
            </a:xfrm>
            <a:prstGeom prst="rect">
              <a:avLst/>
            </a:prstGeom>
            <a:noFill/>
          </p:spPr>
        </p:pic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1226" y="326"/>
              <a:ext cx="3808" cy="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entury Schoolbook" pitchFamily="18" charset="0"/>
              </a:endParaRPr>
            </a:p>
          </p:txBody>
        </p:sp>
      </p:grpSp>
      <p:pic>
        <p:nvPicPr>
          <p:cNvPr id="11" name="Прямоугольник 7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79588" y="469900"/>
            <a:ext cx="6400800" cy="785813"/>
          </a:xfrm>
          <a:prstGeom prst="rect">
            <a:avLst/>
          </a:prstGeom>
          <a:noFill/>
        </p:spPr>
      </p:pic>
      <p:sp>
        <p:nvSpPr>
          <p:cNvPr id="12" name="Прямоугольник с одним вырезанным углом 11"/>
          <p:cNvSpPr/>
          <p:nvPr/>
        </p:nvSpPr>
        <p:spPr>
          <a:xfrm>
            <a:off x="571472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Прямоугольник 13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85786" y="2285992"/>
            <a:ext cx="3163887" cy="955675"/>
          </a:xfrm>
          <a:prstGeom prst="rect">
            <a:avLst/>
          </a:prstGeom>
          <a:noFill/>
        </p:spPr>
      </p:pic>
      <p:sp>
        <p:nvSpPr>
          <p:cNvPr id="14" name="Прямоугольник с одним вырезанным углом 13"/>
          <p:cNvSpPr/>
          <p:nvPr/>
        </p:nvSpPr>
        <p:spPr>
          <a:xfrm flipH="1">
            <a:off x="5500694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286380" y="2357430"/>
            <a:ext cx="385762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б) самостоятельно, вне клеток хозяина</a:t>
            </a:r>
          </a:p>
        </p:txBody>
      </p:sp>
      <p:sp>
        <p:nvSpPr>
          <p:cNvPr id="16" name="Прямоугольник с двумя вырезанными соседними углами 15"/>
          <p:cNvSpPr/>
          <p:nvPr/>
        </p:nvSpPr>
        <p:spPr>
          <a:xfrm>
            <a:off x="3000364" y="4000504"/>
            <a:ext cx="3429024" cy="1357322"/>
          </a:xfrm>
          <a:prstGeom prst="snip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" name="Прямоугольник 19"/>
          <p:cNvPicPr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140075" y="4230688"/>
            <a:ext cx="3151188" cy="957262"/>
          </a:xfrm>
          <a:prstGeom prst="rect">
            <a:avLst/>
          </a:prstGeom>
          <a:noFill/>
        </p:spPr>
      </p:pic>
      <p:sp>
        <p:nvSpPr>
          <p:cNvPr id="18" name="Стрелка вниз 17"/>
          <p:cNvSpPr/>
          <p:nvPr/>
        </p:nvSpPr>
        <p:spPr>
          <a:xfrm>
            <a:off x="4500562" y="2143116"/>
            <a:ext cx="366574" cy="1099378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498729">
            <a:off x="2857488" y="1643050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9640257">
            <a:off x="6503180" y="1620478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Горизонтальный свиток 6"/>
          <p:cNvGrpSpPr>
            <a:grpSpLocks/>
          </p:cNvGrpSpPr>
          <p:nvPr/>
        </p:nvGrpSpPr>
        <p:grpSpPr bwMode="auto">
          <a:xfrm>
            <a:off x="792163" y="92075"/>
            <a:ext cx="7772400" cy="1706563"/>
            <a:chOff x="499" y="58"/>
            <a:chExt cx="4896" cy="1075"/>
          </a:xfrm>
        </p:grpSpPr>
        <p:pic>
          <p:nvPicPr>
            <p:cNvPr id="9" name="Горизонтальный свиток 6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9" y="58"/>
              <a:ext cx="4896" cy="1075"/>
            </a:xfrm>
            <a:prstGeom prst="rect">
              <a:avLst/>
            </a:prstGeom>
            <a:noFill/>
          </p:spPr>
        </p:pic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664" y="214"/>
              <a:ext cx="4629" cy="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entury Schoolbook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000100" y="285728"/>
            <a:ext cx="764386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?</a:t>
            </a:r>
            <a:r>
              <a:rPr lang="ru-RU" sz="3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   Наука, изучающая вирусы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       называется -</a:t>
            </a:r>
          </a:p>
        </p:txBody>
      </p:sp>
      <p:sp>
        <p:nvSpPr>
          <p:cNvPr id="12" name="Прямоугольник с одним вырезанным углом 11"/>
          <p:cNvSpPr/>
          <p:nvPr/>
        </p:nvSpPr>
        <p:spPr>
          <a:xfrm>
            <a:off x="571472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Прямоугольник 13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3413" y="2225675"/>
            <a:ext cx="3157537" cy="560388"/>
          </a:xfrm>
          <a:prstGeom prst="rect">
            <a:avLst/>
          </a:prstGeom>
          <a:noFill/>
        </p:spPr>
      </p:pic>
      <p:sp>
        <p:nvSpPr>
          <p:cNvPr id="14" name="Прямоугольник с одним вырезанным углом 13"/>
          <p:cNvSpPr/>
          <p:nvPr/>
        </p:nvSpPr>
        <p:spPr>
          <a:xfrm flipH="1">
            <a:off x="5500694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500694" y="2357430"/>
            <a:ext cx="3500462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б) эпидемиология</a:t>
            </a:r>
          </a:p>
        </p:txBody>
      </p:sp>
      <p:sp>
        <p:nvSpPr>
          <p:cNvPr id="16" name="Прямоугольник с двумя вырезанными соседними углами 15"/>
          <p:cNvSpPr/>
          <p:nvPr/>
        </p:nvSpPr>
        <p:spPr>
          <a:xfrm>
            <a:off x="3000364" y="4000504"/>
            <a:ext cx="3429024" cy="1357322"/>
          </a:xfrm>
          <a:prstGeom prst="snip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143240" y="4286256"/>
            <a:ext cx="3143272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в) </a:t>
            </a:r>
            <a:r>
              <a:rPr lang="ru-RU" sz="26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вирусология</a:t>
            </a:r>
            <a:endParaRPr lang="ru-RU" sz="26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4500562" y="2143116"/>
            <a:ext cx="366574" cy="1099378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498729">
            <a:off x="2857488" y="1643050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9640257">
            <a:off x="6503180" y="1620478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Горизонтальный свиток 6"/>
          <p:cNvGrpSpPr>
            <a:grpSpLocks/>
          </p:cNvGrpSpPr>
          <p:nvPr/>
        </p:nvGrpSpPr>
        <p:grpSpPr bwMode="auto">
          <a:xfrm>
            <a:off x="827584" y="0"/>
            <a:ext cx="7553325" cy="1706563"/>
            <a:chOff x="499" y="58"/>
            <a:chExt cx="4758" cy="1075"/>
          </a:xfrm>
        </p:grpSpPr>
        <p:pic>
          <p:nvPicPr>
            <p:cNvPr id="9" name="Горизонтальный свиток 6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9" y="58"/>
              <a:ext cx="4758" cy="1075"/>
            </a:xfrm>
            <a:prstGeom prst="rect">
              <a:avLst/>
            </a:prstGeom>
            <a:noFill/>
          </p:spPr>
        </p:pic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664" y="214"/>
              <a:ext cx="4494" cy="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entury Schoolbook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000100" y="285728"/>
            <a:ext cx="764386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?</a:t>
            </a:r>
            <a:r>
              <a:rPr lang="ru-RU" sz="3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   Синтез вирусного белка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         осуществляется</a:t>
            </a:r>
          </a:p>
        </p:txBody>
      </p:sp>
      <p:sp>
        <p:nvSpPr>
          <p:cNvPr id="12" name="Стрелка вниз 11"/>
          <p:cNvSpPr/>
          <p:nvPr/>
        </p:nvSpPr>
        <p:spPr>
          <a:xfrm rot="1498729">
            <a:off x="2857488" y="1643050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500562" y="2143116"/>
            <a:ext cx="366574" cy="1099378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9640257">
            <a:off x="6503180" y="1620478"/>
            <a:ext cx="285752" cy="357190"/>
          </a:xfrm>
          <a:prstGeom prst="downArrow">
            <a:avLst>
              <a:gd name="adj1" fmla="val 50000"/>
              <a:gd name="adj2" fmla="val 65422"/>
            </a:avLst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>
            <a:off x="571472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2285992"/>
            <a:ext cx="357190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а)  </a:t>
            </a:r>
            <a:r>
              <a:rPr lang="ru-RU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на  собственных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рибосомах вируса</a:t>
            </a:r>
          </a:p>
        </p:txBody>
      </p:sp>
      <p:sp>
        <p:nvSpPr>
          <p:cNvPr id="17" name="Прямоугольник с одним вырезанным углом 16"/>
          <p:cNvSpPr/>
          <p:nvPr/>
        </p:nvSpPr>
        <p:spPr>
          <a:xfrm flipH="1">
            <a:off x="5500694" y="2071678"/>
            <a:ext cx="3429024" cy="1428760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500694" y="2357430"/>
            <a:ext cx="3500462" cy="8925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б) на рибосомах клетки-хозяина</a:t>
            </a:r>
          </a:p>
        </p:txBody>
      </p:sp>
      <p:sp>
        <p:nvSpPr>
          <p:cNvPr id="19" name="Прямоугольник с двумя вырезанными соседними углами 18"/>
          <p:cNvSpPr/>
          <p:nvPr/>
        </p:nvSpPr>
        <p:spPr>
          <a:xfrm>
            <a:off x="3000364" y="4000504"/>
            <a:ext cx="3429024" cy="1357322"/>
          </a:xfrm>
          <a:prstGeom prst="snip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" name="Прямоугольник 19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97213" y="4230688"/>
            <a:ext cx="3346450" cy="957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Содержимое 1"/>
          <p:cNvSpPr txBox="1">
            <a:spLocks/>
          </p:cNvSpPr>
          <p:nvPr/>
        </p:nvSpPr>
        <p:spPr>
          <a:xfrm>
            <a:off x="214282" y="214290"/>
            <a:ext cx="8715436" cy="1293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Проблемный вопрос.</a:t>
            </a:r>
            <a:r>
              <a:rPr kumimoji="0" lang="ru-RU" sz="4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Почему с вирусами – возбудителями заболеваний трудно вести борьбу и полностью их уничтожить?</a:t>
            </a:r>
            <a:endParaRPr kumimoji="0" lang="ru-RU" sz="4400" b="0" i="1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одержимое 7"/>
          <p:cNvSpPr txBox="1">
            <a:spLocks/>
          </p:cNvSpPr>
          <p:nvPr/>
        </p:nvSpPr>
        <p:spPr>
          <a:xfrm>
            <a:off x="285720" y="1357298"/>
            <a:ext cx="8110542" cy="504507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Мельчайшие живые организмы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Устроены очень просто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имеют клеточного строения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Химический состав представлен только органическими веществами, а такие важные неорганические компоненты, как вода и минеральные соли, отсутствуют.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Вирусы не вырабатывают энергии, не потребляют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пищу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Вирусы не растут и не имеют обмена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вещееств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Способны жить и воспроизводиться, паразитируя внутри других клеток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Находятся на границе живого и неживого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Каждый тип вируса распознает и инфицирует лишь определенные типы клеток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Легко приспосабливаются к новым условиям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Мутируют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Большинство вызывает болезни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Могут долгое время находиться в скрытой форме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Заголовок 2"/>
          <p:cNvSpPr txBox="1">
            <a:spLocks/>
          </p:cNvSpPr>
          <p:nvPr/>
        </p:nvSpPr>
        <p:spPr>
          <a:xfrm>
            <a:off x="457200" y="274638"/>
            <a:ext cx="8229600" cy="868346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Домашнее задание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28596" y="1859622"/>
            <a:ext cx="821537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Параграф</a:t>
            </a:r>
            <a:r>
              <a:rPr kumimoji="0" lang="ru-RU" sz="2800" b="1" i="0" u="none" strike="noStrike" normalizeH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 2.11</a:t>
            </a: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ответить на вопросы после </a:t>
            </a: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параграфа с.85</a:t>
            </a:r>
            <a:endParaRPr kumimoji="0" lang="ru-RU" sz="2800" b="1" i="0" u="none" strike="noStrike" normalizeH="0" baseline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1" i="0" u="none" strike="noStrike" normalizeH="0" baseline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Творческое задание: </a:t>
            </a:r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аписать </a:t>
            </a:r>
            <a:r>
              <a:rPr lang="ru-RU" sz="28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синквейн</a:t>
            </a: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 по теме</a:t>
            </a: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b="1" i="0" u="none" strike="noStrike" normalizeH="0" baseline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1" i="0" u="none" strike="noStrike" normalizeH="0" baseline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normalizeH="0" baseline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Провести мини-исследование по вопросу: почему то, что поражает компьютерные программы,  тоже назвали вирусом?</a:t>
            </a:r>
            <a:endParaRPr kumimoji="0" lang="ru-RU" sz="3600" b="1" i="0" u="none" strike="noStrike" normalizeH="0" baseline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785</Words>
  <Application>Microsoft Office PowerPoint</Application>
  <PresentationFormat>Экран (4:3)</PresentationFormat>
  <Paragraphs>234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2017-01-26T19:06:34Z</dcterms:created>
  <dcterms:modified xsi:type="dcterms:W3CDTF">2017-01-30T15:16:28Z</dcterms:modified>
</cp:coreProperties>
</file>